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9"/>
  </p:notesMasterIdLst>
  <p:sldIdLst>
    <p:sldId id="256" r:id="rId2"/>
    <p:sldId id="306" r:id="rId3"/>
    <p:sldId id="260" r:id="rId4"/>
    <p:sldId id="261" r:id="rId5"/>
    <p:sldId id="310" r:id="rId6"/>
    <p:sldId id="263" r:id="rId7"/>
    <p:sldId id="311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4" r:id="rId16"/>
    <p:sldId id="277" r:id="rId17"/>
    <p:sldId id="278" r:id="rId18"/>
    <p:sldId id="280" r:id="rId19"/>
    <p:sldId id="297" r:id="rId20"/>
    <p:sldId id="312" r:id="rId21"/>
    <p:sldId id="281" r:id="rId22"/>
    <p:sldId id="314" r:id="rId23"/>
    <p:sldId id="282" r:id="rId24"/>
    <p:sldId id="300" r:id="rId25"/>
    <p:sldId id="304" r:id="rId26"/>
    <p:sldId id="313" r:id="rId27"/>
    <p:sldId id="2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9"/>
    <p:restoredTop sz="94640"/>
  </p:normalViewPr>
  <p:slideViewPr>
    <p:cSldViewPr snapToGrid="0" snapToObjects="1">
      <p:cViewPr varScale="1">
        <p:scale>
          <a:sx n="102" d="100"/>
          <a:sy n="102" d="100"/>
        </p:scale>
        <p:origin x="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66B47-2E3A-ED45-A29A-815984D22983}" type="datetimeFigureOut">
              <a:rPr lang="en-US" smtClean="0"/>
              <a:t>4/28/22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47289-703B-A748-A5C5-6F11E5DE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55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47289-703B-A748-A5C5-6F11E5DE3E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1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47289-703B-A748-A5C5-6F11E5DE3EB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4/28/22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7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0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4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53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1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8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2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28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4/28/22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9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43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7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2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etaryhealthalliance.org/" TargetMode="External"/><Relationship Id="rId2" Type="http://schemas.openxmlformats.org/officeDocument/2006/relationships/hyperlink" Target="https://www.overshootday.o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lanetaryhealthalliance.org/sao-paulo-declarat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planet earth taken from the outer space">
            <a:extLst>
              <a:ext uri="{FF2B5EF4-FFF2-40B4-BE49-F238E27FC236}">
                <a16:creationId xmlns:a16="http://schemas.microsoft.com/office/drawing/2014/main" id="{240DCA8A-D0C6-4009-81AE-4B9F8F185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0" b="11873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13D14-2878-3445-8EE5-568A8DDA4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 fontScale="90000"/>
          </a:bodyPr>
          <a:lstStyle/>
          <a:p>
            <a:r>
              <a:rPr lang="en-US" sz="3600" b="1" dirty="0" err="1"/>
              <a:t>PLanetary</a:t>
            </a:r>
            <a:r>
              <a:rPr lang="en-US" sz="3600" b="1" dirty="0"/>
              <a:t> health and the Great Transition </a:t>
            </a:r>
            <a:br>
              <a:rPr lang="en-US" sz="4400" dirty="0"/>
            </a:b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DC8AA-E3DA-3744-A3E4-9251F09BD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77642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Teddie</a:t>
            </a:r>
            <a:r>
              <a:rPr lang="en-US" dirty="0">
                <a:solidFill>
                  <a:schemeClr val="tx1"/>
                </a:solidFill>
              </a:rPr>
              <a:t> Potter PhD, RN, FAAN, FNAP</a:t>
            </a:r>
          </a:p>
          <a:p>
            <a:r>
              <a:rPr lang="en-US" dirty="0">
                <a:solidFill>
                  <a:schemeClr val="tx1"/>
                </a:solidFill>
              </a:rPr>
              <a:t>Director of Planetary Health</a:t>
            </a:r>
          </a:p>
          <a:p>
            <a:r>
              <a:rPr lang="en-US" dirty="0">
                <a:solidFill>
                  <a:schemeClr val="tx1"/>
                </a:solidFill>
              </a:rPr>
              <a:t>School of Nursing, University of Minnesota</a:t>
            </a:r>
          </a:p>
        </p:txBody>
      </p:sp>
    </p:spTree>
    <p:extLst>
      <p:ext uri="{BB962C8B-B14F-4D97-AF65-F5344CB8AC3E}">
        <p14:creationId xmlns:p14="http://schemas.microsoft.com/office/powerpoint/2010/main" val="242227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1EB481F-AA4A-A441-BC2B-49F055E2C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84"/>
          <a:stretch/>
        </p:blipFill>
        <p:spPr>
          <a:xfrm>
            <a:off x="371475" y="1257300"/>
            <a:ext cx="11458576" cy="52435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8102EB-24E3-D746-BE75-4AF4FD9C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963" y="171106"/>
            <a:ext cx="10058400" cy="1371600"/>
          </a:xfrm>
        </p:spPr>
        <p:txBody>
          <a:bodyPr>
            <a:normAutofit/>
          </a:bodyPr>
          <a:lstStyle/>
          <a:p>
            <a:r>
              <a:rPr lang="en-US" sz="3600" b="1" dirty="0"/>
              <a:t>Humans are causing the planet to change…</a:t>
            </a:r>
          </a:p>
        </p:txBody>
      </p:sp>
    </p:spTree>
    <p:extLst>
      <p:ext uri="{BB962C8B-B14F-4D97-AF65-F5344CB8AC3E}">
        <p14:creationId xmlns:p14="http://schemas.microsoft.com/office/powerpoint/2010/main" val="159413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273B1469-C317-044E-A316-E75AF5724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786" y="1"/>
            <a:ext cx="12425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8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B347155F-8008-6A4A-9858-93397ADDE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681" y="-22638"/>
            <a:ext cx="12492050" cy="6999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D2B268-EF4E-6D49-979B-843CADD24D8F}"/>
              </a:ext>
            </a:extLst>
          </p:cNvPr>
          <p:cNvSpPr txBox="1"/>
          <p:nvPr/>
        </p:nvSpPr>
        <p:spPr>
          <a:xfrm>
            <a:off x="8286750" y="81438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April 26th 422ppm</a:t>
            </a:r>
          </a:p>
        </p:txBody>
      </p:sp>
    </p:spTree>
    <p:extLst>
      <p:ext uri="{BB962C8B-B14F-4D97-AF65-F5344CB8AC3E}">
        <p14:creationId xmlns:p14="http://schemas.microsoft.com/office/powerpoint/2010/main" val="293454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92EAB078-3C42-184D-BDC2-672D72D08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60" y="-1"/>
            <a:ext cx="12317260" cy="69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09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ree, plant&#10;&#10;Description automatically generated">
            <a:extLst>
              <a:ext uri="{FF2B5EF4-FFF2-40B4-BE49-F238E27FC236}">
                <a16:creationId xmlns:a16="http://schemas.microsoft.com/office/drawing/2014/main" id="{0C98615E-C2EC-7C45-9886-66EDFA3C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2734"/>
            <a:ext cx="12413294" cy="697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57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CAA3021-EEE0-C640-8046-FCA608134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58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79CBDD7-FC41-F943-AD08-503E7E913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7" r="-1" b="305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91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880682DB-175C-7243-A9F0-559A5B6BE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" y="0"/>
            <a:ext cx="12167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84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ree, outdoor, sunset&#10;&#10;Description automatically generated">
            <a:extLst>
              <a:ext uri="{FF2B5EF4-FFF2-40B4-BE49-F238E27FC236}">
                <a16:creationId xmlns:a16="http://schemas.microsoft.com/office/drawing/2014/main" id="{5C237CAD-28BA-6642-AEA2-13BDAAFB7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682" y="-87681"/>
            <a:ext cx="12400767" cy="70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19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313DFDB-9413-C241-ADE1-B019911F3418}"/>
              </a:ext>
            </a:extLst>
          </p:cNvPr>
          <p:cNvSpPr txBox="1">
            <a:spLocks/>
          </p:cNvSpPr>
          <p:nvPr/>
        </p:nvSpPr>
        <p:spPr>
          <a:xfrm>
            <a:off x="380805" y="3877555"/>
            <a:ext cx="3290887" cy="2452687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3200" b="1" dirty="0"/>
              <a:t>CLIMATE CHANGE AND SOCIAL VULNERABILITY IN THE UNITED STATES</a:t>
            </a:r>
            <a:br>
              <a:rPr lang="en-US" sz="2300" dirty="0"/>
            </a:br>
            <a:r>
              <a:rPr lang="en-US" sz="2300" dirty="0"/>
              <a:t>Environmental Protection Agency Report (EPA) September 2021 (p.6)</a:t>
            </a:r>
          </a:p>
        </p:txBody>
      </p:sp>
      <p:pic>
        <p:nvPicPr>
          <p:cNvPr id="3" name="Picture 2" descr="A picture containing outdoor, sky, person, jumping&#10;&#10;Description automatically generated">
            <a:extLst>
              <a:ext uri="{FF2B5EF4-FFF2-40B4-BE49-F238E27FC236}">
                <a16:creationId xmlns:a16="http://schemas.microsoft.com/office/drawing/2014/main" id="{AA9D21BA-AD6B-6144-9C06-2458C8FB8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09"/>
          <a:stretch/>
        </p:blipFill>
        <p:spPr>
          <a:xfrm>
            <a:off x="2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A9BF4-3827-2F43-B6B7-A618163F542C}"/>
              </a:ext>
            </a:extLst>
          </p:cNvPr>
          <p:cNvSpPr txBox="1">
            <a:spLocks/>
          </p:cNvSpPr>
          <p:nvPr/>
        </p:nvSpPr>
        <p:spPr>
          <a:xfrm>
            <a:off x="3306872" y="3877555"/>
            <a:ext cx="8617906" cy="28045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Black and African American individuals are 40% more likely to currently live in areas with the highest projected increases in </a:t>
            </a:r>
            <a:r>
              <a:rPr lang="en-US" sz="2000" b="1" dirty="0"/>
              <a:t>mortality rates </a:t>
            </a:r>
            <a:r>
              <a:rPr lang="en-US" sz="2000" dirty="0"/>
              <a:t>due to climate-driven changes in </a:t>
            </a:r>
            <a:r>
              <a:rPr lang="en-US" sz="2000" b="1" dirty="0"/>
              <a:t>extreme temperatures</a:t>
            </a:r>
            <a:r>
              <a:rPr lang="en-US" sz="2000" dirty="0"/>
              <a:t>. </a:t>
            </a:r>
          </a:p>
          <a:p>
            <a:r>
              <a:rPr lang="en-US" sz="2000" dirty="0"/>
              <a:t>Black and African American individuals are 34% more likely to live in areas with the highest projected increases in </a:t>
            </a:r>
            <a:r>
              <a:rPr lang="en-US" sz="2000" b="1" dirty="0"/>
              <a:t>childhood asthma </a:t>
            </a:r>
            <a:r>
              <a:rPr lang="en-US" sz="2000" dirty="0"/>
              <a:t>diagnoses due to climate-driven changes in particulate </a:t>
            </a:r>
            <a:r>
              <a:rPr lang="en-US" sz="2000" b="1" dirty="0"/>
              <a:t>air pollution</a:t>
            </a:r>
            <a:r>
              <a:rPr lang="en-US" sz="2000" dirty="0"/>
              <a:t>.</a:t>
            </a:r>
          </a:p>
          <a:p>
            <a:r>
              <a:rPr lang="en-US" sz="2000" dirty="0"/>
              <a:t>Hispanic and Latino individuals are 43% more likely to currently live in areas with the highest projected </a:t>
            </a:r>
            <a:r>
              <a:rPr lang="en-US" sz="2000" b="1" dirty="0"/>
              <a:t>labor hour losses </a:t>
            </a:r>
            <a:r>
              <a:rPr lang="en-US" sz="2000" dirty="0"/>
              <a:t>in </a:t>
            </a:r>
            <a:r>
              <a:rPr lang="en-US" sz="2000" b="1" dirty="0"/>
              <a:t>weather-exposed</a:t>
            </a:r>
            <a:r>
              <a:rPr lang="en-US" sz="2000" dirty="0"/>
              <a:t> industries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3728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3C55DB-0B5E-F949-B997-A679B11FC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105" y="794269"/>
            <a:ext cx="4637127" cy="5269462"/>
          </a:xfrm>
          <a:prstGeom prst="rect">
            <a:avLst/>
          </a:prstGeom>
        </p:spPr>
      </p:pic>
      <p:pic>
        <p:nvPicPr>
          <p:cNvPr id="9" name="Content Placeholder 8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9D15AE72-8A7E-36CB-5B56-D9741B953C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888" y="1440493"/>
            <a:ext cx="5781269" cy="4384109"/>
          </a:xfrm>
        </p:spPr>
      </p:pic>
    </p:spTree>
    <p:extLst>
      <p:ext uri="{BB962C8B-B14F-4D97-AF65-F5344CB8AC3E}">
        <p14:creationId xmlns:p14="http://schemas.microsoft.com/office/powerpoint/2010/main" val="3162178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F09E762-1CFE-C28E-1A5C-513857A55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9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64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0C226D-3A0B-B242-B6BF-601F25979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642EC6-4F81-1248-A671-A0DDDD876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sky, outdoor, mountain&#10;&#10;Description automatically generated">
            <a:extLst>
              <a:ext uri="{FF2B5EF4-FFF2-40B4-BE49-F238E27FC236}">
                <a16:creationId xmlns:a16="http://schemas.microsoft.com/office/drawing/2014/main" id="{AABE4D80-09E2-C547-B74D-504BC0DAD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33" y="643467"/>
            <a:ext cx="9948334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EAA3BD-1E21-D14C-AA07-E024C2292160}"/>
              </a:ext>
            </a:extLst>
          </p:cNvPr>
          <p:cNvSpPr txBox="1"/>
          <p:nvPr/>
        </p:nvSpPr>
        <p:spPr>
          <a:xfrm>
            <a:off x="3409167" y="5603739"/>
            <a:ext cx="537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3166133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1F54752-DE7C-8B4A-1085-3AB4BF8D4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" b="6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1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0469E93-276F-0347-B176-D2A6BD0E4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" y="0"/>
            <a:ext cx="1217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03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7E9F6-B350-2742-8FFC-DEEEB1661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539402"/>
            <a:ext cx="11487150" cy="60721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Sao Paulo Declaration for Planetary Health: </a:t>
            </a:r>
          </a:p>
          <a:p>
            <a:pPr marL="0" indent="0" algn="ctr">
              <a:buNone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Guidance for the Health Sector</a:t>
            </a:r>
          </a:p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Reorient all aspects of health systems toward planetary health-- from procurement, energy sources, health care efficiency, to waste reduction. Commit to achieving a Nature-positive, carbon neutral health care system before 2040, while strengthening health care systems’ resilience to global environmental changes. </a:t>
            </a:r>
            <a:r>
              <a:rPr lang="en-US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Disease prevention, health promotion, and health equity must be at the heart of this transition.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Incorporate health perspectives and traditions beyond traditional Western methods, including traditional knowledges led by Indigenous Peoples, as well as other integrative health practices. </a:t>
            </a:r>
            <a:r>
              <a:rPr lang="en-US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Consider social and ecological determinants of health for both individuals and communities, including public and active transportation; access to health care facilities; green spaces to provide social, recreational, and mental health benefits; air, soil, and water quality; and access to affordable nutritious diets, particularly for lower income communities.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Advocate for public access to culturally appropriate health services as a human right.  (p. 6)</a:t>
            </a:r>
          </a:p>
        </p:txBody>
      </p:sp>
    </p:spTree>
    <p:extLst>
      <p:ext uri="{BB962C8B-B14F-4D97-AF65-F5344CB8AC3E}">
        <p14:creationId xmlns:p14="http://schemas.microsoft.com/office/powerpoint/2010/main" val="266493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6A413F7-FFE1-42E7-8C6C-E9CCC477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E0B0FD-3413-40CC-A7D8-6A5058608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C4C044-5B1C-40C8-8C7B-AA5E6D879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0163F5F-1439-4827-8F7A-B08BDDEFB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677414-C3D2-4430-876D-9092D633F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9181D20-1D81-447D-9854-10DDB10D5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3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Diagram, 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BFE11BE7-5DC6-AC48-AE91-58455CBDE1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163042" y="120505"/>
            <a:ext cx="4470658" cy="403476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E67EF-7B93-834F-8A95-E7DC10091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780" y="5049419"/>
            <a:ext cx="10366743" cy="105490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cap="all" spc="-100" dirty="0">
                <a:solidFill>
                  <a:schemeClr val="bg1"/>
                </a:solidFill>
              </a:rPr>
              <a:t>EVERYTHING must change in 10 years!</a:t>
            </a:r>
            <a:br>
              <a:rPr lang="en-US" cap="all" spc="-100" dirty="0">
                <a:solidFill>
                  <a:schemeClr val="bg1"/>
                </a:solidFill>
              </a:rPr>
            </a:br>
            <a:r>
              <a:rPr lang="en-US" cap="all" spc="-100" dirty="0">
                <a:solidFill>
                  <a:schemeClr val="bg1"/>
                </a:solidFill>
              </a:rPr>
              <a:t>But it is possible!</a:t>
            </a:r>
            <a:br>
              <a:rPr lang="en-US" cap="all" spc="-100" dirty="0">
                <a:solidFill>
                  <a:schemeClr val="bg1"/>
                </a:solidFill>
              </a:rPr>
            </a:br>
            <a:br>
              <a:rPr lang="en-US" cap="all" spc="-100" dirty="0">
                <a:solidFill>
                  <a:schemeClr val="bg1"/>
                </a:solidFill>
              </a:rPr>
            </a:br>
            <a:endParaRPr lang="en-US" cap="all" spc="-100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EF09B21-45A0-42EE-9BDC-C4E0932EA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52456" y="1386165"/>
            <a:ext cx="0" cy="1747157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picture containing text, building, street, city&#10;&#10;Description automatically generated">
            <a:extLst>
              <a:ext uri="{FF2B5EF4-FFF2-40B4-BE49-F238E27FC236}">
                <a16:creationId xmlns:a16="http://schemas.microsoft.com/office/drawing/2014/main" id="{04371E82-DA9F-EE4A-B28A-C0022BD621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391023" y="90709"/>
            <a:ext cx="4911865" cy="406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4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3D24DB-E7B7-07BB-FF56-FAEED0546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559" y="2924187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Article in press: </a:t>
            </a:r>
            <a:br>
              <a:rPr lang="en-US" dirty="0"/>
            </a:br>
            <a:r>
              <a:rPr lang="en-US" i="1" dirty="0"/>
              <a:t>American Journal of Public Health</a:t>
            </a:r>
            <a:br>
              <a:rPr lang="en-US" dirty="0"/>
            </a:br>
            <a:r>
              <a:rPr lang="en-US" dirty="0"/>
              <a:t>The Public Health Crisis is Planetary – and Nursing is Crucial to Addressing It</a:t>
            </a:r>
            <a:br>
              <a:rPr lang="en-US" dirty="0"/>
            </a:br>
            <a:r>
              <a:rPr lang="en-US" sz="3100" dirty="0"/>
              <a:t>Ann </a:t>
            </a:r>
            <a:r>
              <a:rPr lang="en-US" sz="3100" dirty="0" err="1"/>
              <a:t>Kurth</a:t>
            </a:r>
            <a:r>
              <a:rPr lang="en-US" sz="3100" dirty="0"/>
              <a:t> and </a:t>
            </a:r>
            <a:r>
              <a:rPr lang="en-US" sz="3100" dirty="0" err="1"/>
              <a:t>Teddie</a:t>
            </a:r>
            <a:r>
              <a:rPr lang="en-US" sz="3100" dirty="0"/>
              <a:t> Potter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53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C7D8A398-C372-F747-8B37-4B8C18CCDEC2}"/>
              </a:ext>
            </a:extLst>
          </p:cNvPr>
          <p:cNvSpPr txBox="1">
            <a:spLocks/>
          </p:cNvSpPr>
          <p:nvPr/>
        </p:nvSpPr>
        <p:spPr>
          <a:xfrm>
            <a:off x="351296" y="29682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References and Resources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4B4A40C-D461-D945-924E-908ABF87105D}"/>
              </a:ext>
            </a:extLst>
          </p:cNvPr>
          <p:cNvSpPr txBox="1">
            <a:spLocks/>
          </p:cNvSpPr>
          <p:nvPr/>
        </p:nvSpPr>
        <p:spPr>
          <a:xfrm>
            <a:off x="326755" y="790320"/>
            <a:ext cx="11513949" cy="4851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Global Footprint Network. (2020). Earth Overshoot Day 2019 is July 29th, the earliest ever. Retrieved from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https://www.overshootday.org/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Muir, J. (1911). My first summer in the Sierra. New York, NY: Houghton Mifflin.</a:t>
            </a:r>
          </a:p>
          <a:p>
            <a:pPr marL="5080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Planetary Health Alliance-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https://planetaryhealthalliance.org/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Planetary Health Alliance. (2021).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Sao Paulo Declaration on Planetary Health.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https://www.planetaryhealthalliance.org/sao-paulo-declaration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0800" indent="0">
              <a:buNone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Faerron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Guzman, C. A., &amp; Potter, T. (Eds.). (2021).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Planetary health education framework. </a:t>
            </a:r>
          </a:p>
          <a:p>
            <a:pPr marL="5080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Watts, N., Amann, M., Arnell, N.,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Ayeb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-Karlsson, S.,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Belesoviva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K., Boykoff, M. et al. (2019). The 2019 report of The 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Lancet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Countdown on health and climate change: ensuring that the health of a child born today is not defined by a changing climate. The Lancet, 394(10211), 1836-1878.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DOI:https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/10.1016/S0140-6736(19)32596-6</a:t>
            </a:r>
          </a:p>
          <a:p>
            <a:pPr marL="5080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5080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5080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40640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7F8218-66E9-984C-A0EC-DA0A11A1A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8" r="371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7DD24-7429-4B4B-87F7-B71ED351F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63" r="2" b="19695"/>
          <a:stretch/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sp>
        <p:nvSpPr>
          <p:cNvPr id="6" name="Freeform: Shape 17">
            <a:extLst>
              <a:ext uri="{FF2B5EF4-FFF2-40B4-BE49-F238E27FC236}">
                <a16:creationId xmlns:a16="http://schemas.microsoft.com/office/drawing/2014/main" id="{3311D32C-19BF-E542-BB84-1F2AC6107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350942-91F6-B440-9641-C1FEE24A45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53" r="10593"/>
          <a:stretch/>
        </p:blipFill>
        <p:spPr>
          <a:xfrm>
            <a:off x="1" y="2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8" name="Freeform: Shape 19">
            <a:extLst>
              <a:ext uri="{FF2B5EF4-FFF2-40B4-BE49-F238E27FC236}">
                <a16:creationId xmlns:a16="http://schemas.microsoft.com/office/drawing/2014/main" id="{C5A3EB13-AA1D-A740-A2D0-B9CE8961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68D67F-3304-6144-AE39-865A68DA49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44" r="3114" b="-1"/>
          <a:stretch/>
        </p:blipFill>
        <p:spPr>
          <a:xfrm>
            <a:off x="6283728" y="1699213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8E9EAE3-8258-E048-982C-9191EB88D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E00E83-A022-1B4D-B0DE-B747DF9E48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496" b="-4"/>
          <a:stretch/>
        </p:blipFill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12" name="Freeform: Shape 23">
            <a:extLst>
              <a:ext uri="{FF2B5EF4-FFF2-40B4-BE49-F238E27FC236}">
                <a16:creationId xmlns:a16="http://schemas.microsoft.com/office/drawing/2014/main" id="{07A8E15C-69D6-374A-ADA0-6F5BFFE76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15BF71-76E0-AC49-B0B4-E5A037E4CF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872" b="-3"/>
          <a:stretch/>
        </p:blipFill>
        <p:spPr>
          <a:xfrm>
            <a:off x="7928700" y="-1"/>
            <a:ext cx="4277711" cy="304540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1992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web, clear, holding&#10;&#10;Description automatically generated">
            <a:extLst>
              <a:ext uri="{FF2B5EF4-FFF2-40B4-BE49-F238E27FC236}">
                <a16:creationId xmlns:a16="http://schemas.microsoft.com/office/drawing/2014/main" id="{C5F8053E-E98D-704C-AB68-A4735C2A4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30" r="-1" b="30079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3" name="Group 7">
            <a:extLst>
              <a:ext uri="{FF2B5EF4-FFF2-40B4-BE49-F238E27FC236}">
                <a16:creationId xmlns:a16="http://schemas.microsoft.com/office/drawing/2014/main" id="{94EB49D5-D783-FE42-84E4-C39126656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4" name="Freeform: Shape 8">
              <a:extLst>
                <a:ext uri="{FF2B5EF4-FFF2-40B4-BE49-F238E27FC236}">
                  <a16:creationId xmlns:a16="http://schemas.microsoft.com/office/drawing/2014/main" id="{87649794-1BE1-874D-807B-65D99589D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0EB38A9-F673-D14D-AF67-7119406B2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361ED5E-B85F-2548-80F8-B77E977559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0" name="Freeform: Shape 14">
                  <a:extLst>
                    <a:ext uri="{FF2B5EF4-FFF2-40B4-BE49-F238E27FC236}">
                      <a16:creationId xmlns:a16="http://schemas.microsoft.com/office/drawing/2014/main" id="{1FF550D9-B88B-CC48-80A1-0975497BBD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5">
                  <a:extLst>
                    <a:ext uri="{FF2B5EF4-FFF2-40B4-BE49-F238E27FC236}">
                      <a16:creationId xmlns:a16="http://schemas.microsoft.com/office/drawing/2014/main" id="{C230ED52-B99B-2345-906B-AC53E33683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AD4063C-7BC9-934E-96BE-FBD6E0DB0F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8" name="Freeform: Shape 12">
                  <a:extLst>
                    <a:ext uri="{FF2B5EF4-FFF2-40B4-BE49-F238E27FC236}">
                      <a16:creationId xmlns:a16="http://schemas.microsoft.com/office/drawing/2014/main" id="{05F42407-D66D-D340-9E19-41F8A932D1F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: Shape 13">
                  <a:extLst>
                    <a:ext uri="{FF2B5EF4-FFF2-40B4-BE49-F238E27FC236}">
                      <a16:creationId xmlns:a16="http://schemas.microsoft.com/office/drawing/2014/main" id="{1D43031A-D87F-144B-AF31-9727081E0A8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28009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2" name="Picture 1" descr="Farmer's Almanac.jpg">
            <a:extLst>
              <a:ext uri="{FF2B5EF4-FFF2-40B4-BE49-F238E27FC236}">
                <a16:creationId xmlns:a16="http://schemas.microsoft.com/office/drawing/2014/main" id="{54028254-C62C-EB8A-2D82-9A85D8E9B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1"/>
          <a:stretch/>
        </p:blipFill>
        <p:spPr>
          <a:xfrm>
            <a:off x="4430067" y="643467"/>
            <a:ext cx="3331866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740865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1579E2-9B7A-0346-9FD3-EA7C0D108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8345" cy="70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60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rock, outdoor, rocky, stone&#10;&#10;Description automatically generated">
            <a:extLst>
              <a:ext uri="{FF2B5EF4-FFF2-40B4-BE49-F238E27FC236}">
                <a16:creationId xmlns:a16="http://schemas.microsoft.com/office/drawing/2014/main" id="{184BF82B-DA23-97E7-E6E2-166947093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6" b="11825"/>
          <a:stretch/>
        </p:blipFill>
        <p:spPr>
          <a:xfrm>
            <a:off x="-1" y="10"/>
            <a:ext cx="12192000" cy="6857988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42ED8-19C8-F701-5896-97D53E38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cap="all" spc="-100" dirty="0">
                <a:solidFill>
                  <a:schemeClr val="tx1"/>
                </a:solidFill>
              </a:rPr>
              <a:t>Welcome to the Anthropocene</a:t>
            </a:r>
          </a:p>
        </p:txBody>
      </p:sp>
    </p:spTree>
    <p:extLst>
      <p:ext uri="{BB962C8B-B14F-4D97-AF65-F5344CB8AC3E}">
        <p14:creationId xmlns:p14="http://schemas.microsoft.com/office/powerpoint/2010/main" val="3169723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1DB46878-D901-1240-9298-FCC351103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5"/>
            <a:ext cx="12192000" cy="68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49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16C3AFFA-6288-1548-95EA-62460960C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5"/>
            <a:ext cx="12192000" cy="68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602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1C2732"/>
      </a:dk2>
      <a:lt2>
        <a:srgbClr val="F1F3F0"/>
      </a:lt2>
      <a:accent1>
        <a:srgbClr val="A44DC3"/>
      </a:accent1>
      <a:accent2>
        <a:srgbClr val="633EB3"/>
      </a:accent2>
      <a:accent3>
        <a:srgbClr val="4D59C3"/>
      </a:accent3>
      <a:accent4>
        <a:srgbClr val="3B78B1"/>
      </a:accent4>
      <a:accent5>
        <a:srgbClr val="4DBBC3"/>
      </a:accent5>
      <a:accent6>
        <a:srgbClr val="3BB188"/>
      </a:accent6>
      <a:hlink>
        <a:srgbClr val="3B95B1"/>
      </a:hlink>
      <a:folHlink>
        <a:srgbClr val="7F7F7F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577</Words>
  <Application>Microsoft Macintosh PowerPoint</Application>
  <PresentationFormat>Widescreen</PresentationFormat>
  <Paragraphs>27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Garamond</vt:lpstr>
      <vt:lpstr>Gill Sans MT</vt:lpstr>
      <vt:lpstr>SavonVTI</vt:lpstr>
      <vt:lpstr>PLanetary health and the Great Transition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 to the Anthropocene</vt:lpstr>
      <vt:lpstr>PowerPoint Presentation</vt:lpstr>
      <vt:lpstr>PowerPoint Presentation</vt:lpstr>
      <vt:lpstr>Humans are causing the planet to change…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EVERYTHING must change in 10 years! But it is possible!  </vt:lpstr>
      <vt:lpstr>Article in press:  American Journal of Public Health The Public Health Crisis is Planetary – and Nursing is Crucial to Addressing It Ann Kurth and Teddie Potter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Teddie M Potter PhD</dc:creator>
  <cp:lastModifiedBy>Teddie M Potter PhD</cp:lastModifiedBy>
  <cp:revision>24</cp:revision>
  <dcterms:created xsi:type="dcterms:W3CDTF">2021-10-03T22:35:33Z</dcterms:created>
  <dcterms:modified xsi:type="dcterms:W3CDTF">2022-04-28T14:06:18Z</dcterms:modified>
</cp:coreProperties>
</file>