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media/image21.jpg" ContentType="image/jpeg"/>
  <Override PartName="/ppt/media/image22.jpg" ContentType="image/jpeg"/>
  <Override PartName="/ppt/media/image23.jpg" ContentType="image/jpeg"/>
  <Override PartName="/ppt/media/image24.jpg" ContentType="image/jpeg"/>
  <Override PartName="/ppt/media/image25.jpg" ContentType="image/jpeg"/>
  <Override PartName="/ppt/media/image26.jpg" ContentType="image/jpeg"/>
  <Override PartName="/ppt/media/image27.jpg" ContentType="image/jpeg"/>
  <Override PartName="/ppt/media/image28.jpg" ContentType="image/jpeg"/>
  <Override PartName="/ppt/media/image29.jpg" ContentType="image/jpeg"/>
  <Override PartName="/ppt/media/image30.jpg" ContentType="image/jpeg"/>
  <Override PartName="/ppt/media/image31.jpg" ContentType="image/jpeg"/>
  <Override PartName="/ppt/media/image32.jpg" ContentType="image/jpeg"/>
  <Override PartName="/ppt/media/image33.jpg" ContentType="image/jpeg"/>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6" r:id="rId3"/>
  </p:sldMasterIdLst>
  <p:notesMasterIdLst>
    <p:notesMasterId r:id="rId42"/>
  </p:notesMasterIdLst>
  <p:sldIdLst>
    <p:sldId id="297" r:id="rId4"/>
    <p:sldId id="257" r:id="rId5"/>
    <p:sldId id="258" r:id="rId6"/>
    <p:sldId id="260" r:id="rId7"/>
    <p:sldId id="256" r:id="rId8"/>
    <p:sldId id="261" r:id="rId9"/>
    <p:sldId id="262" r:id="rId10"/>
    <p:sldId id="259" r:id="rId11"/>
    <p:sldId id="263" r:id="rId12"/>
    <p:sldId id="264" r:id="rId13"/>
    <p:sldId id="265" r:id="rId14"/>
    <p:sldId id="266" r:id="rId15"/>
    <p:sldId id="268" r:id="rId16"/>
    <p:sldId id="269" r:id="rId17"/>
    <p:sldId id="267" r:id="rId18"/>
    <p:sldId id="270" r:id="rId19"/>
    <p:sldId id="271" r:id="rId20"/>
    <p:sldId id="272" r:id="rId21"/>
    <p:sldId id="284" r:id="rId22"/>
    <p:sldId id="285" r:id="rId23"/>
    <p:sldId id="286" r:id="rId24"/>
    <p:sldId id="287" r:id="rId25"/>
    <p:sldId id="273" r:id="rId26"/>
    <p:sldId id="277" r:id="rId27"/>
    <p:sldId id="288" r:id="rId28"/>
    <p:sldId id="278" r:id="rId29"/>
    <p:sldId id="289" r:id="rId30"/>
    <p:sldId id="283" r:id="rId31"/>
    <p:sldId id="290" r:id="rId32"/>
    <p:sldId id="291" r:id="rId33"/>
    <p:sldId id="279" r:id="rId34"/>
    <p:sldId id="292" r:id="rId35"/>
    <p:sldId id="281" r:id="rId36"/>
    <p:sldId id="282" r:id="rId37"/>
    <p:sldId id="293" r:id="rId38"/>
    <p:sldId id="294" r:id="rId39"/>
    <p:sldId id="296" r:id="rId40"/>
    <p:sldId id="295"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31034" autoAdjust="0"/>
  </p:normalViewPr>
  <p:slideViewPr>
    <p:cSldViewPr snapToGrid="0">
      <p:cViewPr varScale="1">
        <p:scale>
          <a:sx n="108" d="100"/>
          <a:sy n="108" d="100"/>
        </p:scale>
        <p:origin x="630"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notesMaster" Target="notesMasters/notesMaster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presProps" Target="presProp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ableStyles" Target="tableStyles.xml"/><Relationship Id="rId20" Type="http://schemas.openxmlformats.org/officeDocument/2006/relationships/slide" Target="slides/slide17.xml"/><Relationship Id="rId41"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39583C-B59D-4CEF-9E8C-200856A2FE04}" type="datetimeFigureOut">
              <a:rPr lang="en-US" smtClean="0"/>
              <a:t>5/9/2022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0F726F-6D1A-40AA-8B12-A65887AAFC0C}" type="slidenum">
              <a:rPr lang="en-US" smtClean="0"/>
              <a:t>‹#›</a:t>
            </a:fld>
            <a:endParaRPr lang="en-US"/>
          </a:p>
        </p:txBody>
      </p:sp>
    </p:spTree>
    <p:extLst>
      <p:ext uri="{BB962C8B-B14F-4D97-AF65-F5344CB8AC3E}">
        <p14:creationId xmlns:p14="http://schemas.microsoft.com/office/powerpoint/2010/main" val="10268472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Font typeface="Symbol" panose="05050102010706020507" pitchFamily="18" charset="2"/>
              <a:buChar char=""/>
            </a:pPr>
            <a:r>
              <a:rPr lang="en-US" sz="1800" i="0" dirty="0">
                <a:effectLst/>
                <a:latin typeface="Calibri" panose="020F0502020204030204" pitchFamily="34" charset="0"/>
                <a:ea typeface="Times New Roman" panose="02020603050405020304" pitchFamily="18" charset="0"/>
              </a:rPr>
              <a:t>Introduce yourself</a:t>
            </a:r>
            <a:endParaRPr lang="en-US" sz="1800" i="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endParaRPr lang="en-US" sz="1800" dirty="0">
              <a:effectLst/>
              <a:latin typeface="Calibri" panose="020F0502020204030204" pitchFamily="34"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rPr>
              <a:t>EHDI was established by the Minnesota State Legislature in 2001 to address the growing health disparities in our state. EHDI invests about $5 million dollars annually in projects run by and for communities of color and American Indians to develop and implement effective community-based strategies. EHDI aims to close the gap in the health status of African Americans/Africans, American Indians, Asian Americans/Asian-Pacific Islanders, and Hispanics/Latinx in Minnesota in eight priority health areas: Breast and Cervical Cancer, Diabetes, Heart Disease and Stroke, HIV/AIDS and Sexually Transmitted Infection (STIs),  Immunizations for Children and Adults, Infant Mortality, Teen Pregnancy, and Unintentional Injury and Violence. </a:t>
            </a:r>
            <a:r>
              <a:rPr lang="en-US" sz="1800" dirty="0">
                <a:solidFill>
                  <a:srgbClr val="FF0000"/>
                </a:solidFill>
                <a:effectLst/>
                <a:latin typeface="Calibri" panose="020F0502020204030204" pitchFamily="34" charset="0"/>
                <a:ea typeface="Times New Roman" panose="02020603050405020304" pitchFamily="18" charset="0"/>
              </a:rPr>
              <a:t>This can even be shortened to something like: EHDI was established by the Minnesota State Legislature in 2001 to address the growing health disparities in our state. EHDI invests about $5 million dollars annually in organizations and tribes to develop and implement strategies grounded in community strengths. EHDI aims to close the gap in the health status of African Americans/Africans, American Indians, Asian Americans/Asian-Pacific Islanders, and Hispanics/Latinx in Minnesota in eight priority health areas. </a:t>
            </a:r>
            <a:endParaRPr lang="en-US" sz="1800" dirty="0">
              <a:effectLst/>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020F726F-6D1A-40AA-8B12-A65887AAFC0C}" type="slidenum">
              <a:rPr lang="en-US" smtClean="0"/>
              <a:t>2</a:t>
            </a:fld>
            <a:endParaRPr lang="en-US"/>
          </a:p>
        </p:txBody>
      </p:sp>
    </p:spTree>
    <p:extLst>
      <p:ext uri="{BB962C8B-B14F-4D97-AF65-F5344CB8AC3E}">
        <p14:creationId xmlns:p14="http://schemas.microsoft.com/office/powerpoint/2010/main" val="11184116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7815" indent="0">
              <a:buNone/>
            </a:pPr>
            <a:r>
              <a:rPr lang="en-US" dirty="0"/>
              <a:t>To</a:t>
            </a:r>
            <a:r>
              <a:rPr lang="en-US" baseline="0" dirty="0"/>
              <a:t> recap, our work for justice in food systems involves access to fresh food, but it doesn’t stop there. We are also working to help community members develop knowledge, skills, and confidence to eat healthy in ways that work for them. We’re helping them get to and stay in financial situations that keep them healthy by supporting them in processes like SNAP and SSI applications and renewals. And we’re also staying involved on a policy level to ensure that the resources our communities want and need are available and expanding. </a:t>
            </a:r>
            <a:endParaRPr lang="en-US" dirty="0"/>
          </a:p>
          <a:p>
            <a:endParaRPr lang="en-US" dirty="0"/>
          </a:p>
          <a:p>
            <a:pPr marL="167815" indent="0">
              <a:buNone/>
            </a:pPr>
            <a:r>
              <a:rPr lang="en-US" dirty="0"/>
              <a:t>Thank</a:t>
            </a:r>
            <a:r>
              <a:rPr lang="en-US" baseline="0" dirty="0"/>
              <a:t> you</a:t>
            </a:r>
            <a:r>
              <a:rPr lang="en-US" dirty="0"/>
              <a:t> for your</a:t>
            </a:r>
            <a:r>
              <a:rPr lang="en-US" baseline="0" dirty="0"/>
              <a:t> time. </a:t>
            </a:r>
            <a:endParaRPr lang="en-US" dirty="0"/>
          </a:p>
        </p:txBody>
      </p:sp>
    </p:spTree>
    <p:extLst>
      <p:ext uri="{BB962C8B-B14F-4D97-AF65-F5344CB8AC3E}">
        <p14:creationId xmlns:p14="http://schemas.microsoft.com/office/powerpoint/2010/main" val="27226437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Font typeface="Symbol" panose="05050102010706020507" pitchFamily="18" charset="2"/>
              <a:buChar char=""/>
            </a:pPr>
            <a:r>
              <a:rPr lang="en-US" sz="1800" i="0" dirty="0">
                <a:effectLst/>
                <a:latin typeface="Calibri" panose="020F0502020204030204" pitchFamily="34" charset="0"/>
                <a:ea typeface="Times New Roman" panose="02020603050405020304" pitchFamily="18" charset="0"/>
              </a:rPr>
              <a:t>Introduce yourself</a:t>
            </a:r>
            <a:endParaRPr lang="en-US" sz="1800" i="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endParaRPr lang="en-US" sz="1800" dirty="0">
              <a:effectLst/>
              <a:latin typeface="Calibri" panose="020F0502020204030204" pitchFamily="34"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rPr>
              <a:t>EHDI was established by the Minnesota State Legislature in 2001 to address the growing health disparities in our state. EHDI invests about $5 million dollars annually in projects run by and for communities of color and American Indians to develop and implement effective community-based strategies. EHDI aims to close the gap in the health status of African Americans/Africans, American Indians, Asian Americans/Asian-Pacific Islanders, and Hispanics/Latinx in Minnesota in eight priority health areas: Breast and Cervical Cancer, Diabetes, Heart Disease and Stroke, HIV/AIDS and Sexually Transmitted Infection (STIs),  Immunizations for Children and Adults, Infant Mortality, Teen Pregnancy, and Unintentional Injury and Violence. </a:t>
            </a:r>
            <a:r>
              <a:rPr lang="en-US" sz="1800" dirty="0">
                <a:solidFill>
                  <a:srgbClr val="FF0000"/>
                </a:solidFill>
                <a:effectLst/>
                <a:latin typeface="Calibri" panose="020F0502020204030204" pitchFamily="34" charset="0"/>
                <a:ea typeface="Times New Roman" panose="02020603050405020304" pitchFamily="18" charset="0"/>
              </a:rPr>
              <a:t>This can even be shortened to something like: EHDI was established by the Minnesota State Legislature in 2001 to address the growing health disparities in our state. EHDI invests about $5 million dollars annually in organizations and tribes to develop and implement strategies grounded in community strengths. EHDI aims to close the gap in the health status of African Americans/Africans, American Indians, Asian Americans/Asian-Pacific Islanders, and Hispanics/Latinx in Minnesota in eight priority health areas. </a:t>
            </a:r>
            <a:endParaRPr lang="en-US" sz="1800" dirty="0">
              <a:effectLst/>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0F726F-6D1A-40AA-8B12-A65887AAFC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38841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0F726F-6D1A-40AA-8B12-A65887AAFC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6774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Font typeface="Symbol" panose="05050102010706020507" pitchFamily="18" charset="2"/>
              <a:buChar char=""/>
            </a:pPr>
            <a:r>
              <a:rPr lang="en-US" sz="1200" dirty="0">
                <a:effectLst/>
                <a:latin typeface="Calibri" panose="020F0502020204030204" pitchFamily="34" charset="0"/>
                <a:ea typeface="Times New Roman" panose="02020603050405020304" pitchFamily="18" charset="0"/>
              </a:rPr>
              <a:t>EHDI works happens across many levels and has had a large collective impact.</a:t>
            </a:r>
          </a:p>
          <a:p>
            <a:pPr marL="342900" marR="0" lvl="0" indent="-342900">
              <a:spcBef>
                <a:spcPts val="0"/>
              </a:spcBef>
              <a:spcAft>
                <a:spcPts val="0"/>
              </a:spcAft>
              <a:buFont typeface="Symbol" panose="05050102010706020507" pitchFamily="18" charset="2"/>
              <a:buChar char=""/>
            </a:pPr>
            <a:endParaRPr lang="en-US" sz="1200" dirty="0">
              <a:effectLst/>
              <a:latin typeface="Calibri" panose="020F0502020204030204" pitchFamily="34"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020F726F-6D1A-40AA-8B12-A65887AAFC0C}" type="slidenum">
              <a:rPr lang="en-US" smtClean="0"/>
              <a:t>3</a:t>
            </a:fld>
            <a:endParaRPr lang="en-US"/>
          </a:p>
        </p:txBody>
      </p:sp>
    </p:spTree>
    <p:extLst>
      <p:ext uri="{BB962C8B-B14F-4D97-AF65-F5344CB8AC3E}">
        <p14:creationId xmlns:p14="http://schemas.microsoft.com/office/powerpoint/2010/main" val="12999990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Times New Roman" panose="02020603050405020304" pitchFamily="18" charset="0"/>
              </a:rPr>
              <a:t>This morning/afternoon my colleagues and I, as EHDI grantees, will share with your how we are advocating for food justice across communities. We represent 4 organizations that are funded under the MN Dept of Health’s Eliminating Health Disparities Initiative grant program, or EHDI for short. Each of us will talk about that component of our EHDI project.</a:t>
            </a:r>
            <a:endParaRPr lang="en-US" sz="1200" dirty="0">
              <a:effectLst/>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020F726F-6D1A-40AA-8B12-A65887AAFC0C}" type="slidenum">
              <a:rPr lang="en-US" smtClean="0"/>
              <a:t>4</a:t>
            </a:fld>
            <a:endParaRPr lang="en-US"/>
          </a:p>
        </p:txBody>
      </p:sp>
    </p:spTree>
    <p:extLst>
      <p:ext uri="{BB962C8B-B14F-4D97-AF65-F5344CB8AC3E}">
        <p14:creationId xmlns:p14="http://schemas.microsoft.com/office/powerpoint/2010/main" val="5389498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8892754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648914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EMPOWER</a:t>
            </a:r>
            <a:r>
              <a:rPr lang="en-US" baseline="0" dirty="0"/>
              <a:t> healing</a:t>
            </a:r>
          </a:p>
          <a:p>
            <a:r>
              <a:rPr lang="en-US" baseline="0" dirty="0"/>
              <a:t>CULTIVATE spaces for connectedness and belonging</a:t>
            </a:r>
          </a:p>
          <a:p>
            <a:r>
              <a:rPr lang="en-US" baseline="0" dirty="0"/>
              <a:t>BUILD capacity and leadership</a:t>
            </a:r>
          </a:p>
          <a:p>
            <a:r>
              <a:rPr lang="en-US" baseline="0" dirty="0"/>
              <a:t>NAVIGATE past barriers</a:t>
            </a:r>
          </a:p>
          <a:p>
            <a:r>
              <a:rPr lang="en-US" baseline="0" dirty="0"/>
              <a:t>CHANGE policy and systems</a:t>
            </a:r>
          </a:p>
          <a:p>
            <a:r>
              <a:rPr lang="en-US" baseline="0" dirty="0"/>
              <a:t>CELEBRATE individuals and community</a:t>
            </a:r>
            <a:endParaRPr lang="en-US" dirty="0"/>
          </a:p>
        </p:txBody>
      </p:sp>
    </p:spTree>
    <p:extLst>
      <p:ext uri="{BB962C8B-B14F-4D97-AF65-F5344CB8AC3E}">
        <p14:creationId xmlns:p14="http://schemas.microsoft.com/office/powerpoint/2010/main" val="31566327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Pre/post surveys:</a:t>
            </a:r>
            <a:r>
              <a:rPr lang="en-US" baseline="0" dirty="0"/>
              <a:t> ALL those who finished the course either agreed or strongly agreed that it helped them to eat healthy. </a:t>
            </a:r>
            <a:endParaRPr lang="en-US" dirty="0"/>
          </a:p>
        </p:txBody>
      </p:sp>
    </p:spTree>
    <p:extLst>
      <p:ext uri="{BB962C8B-B14F-4D97-AF65-F5344CB8AC3E}">
        <p14:creationId xmlns:p14="http://schemas.microsoft.com/office/powerpoint/2010/main" val="16709297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work closely with PUC’s Food Systems team, which works</a:t>
            </a:r>
            <a:r>
              <a:rPr lang="en-US" baseline="0" dirty="0"/>
              <a:t> on all levels of food systems in Minneapolis. Here are a few of the ways that team is involved in food justice work at Brian Coyle. </a:t>
            </a:r>
          </a:p>
          <a:p>
            <a:r>
              <a:rPr lang="en-US" baseline="0" dirty="0"/>
              <a:t>Food shelves provide access to basic food items – both non-perishable and produce. </a:t>
            </a:r>
          </a:p>
          <a:p>
            <a:r>
              <a:rPr lang="en-US" baseline="0" dirty="0"/>
              <a:t>The Coyle Garden supplies fresh produce on-site – over 800 pounds of produce was grown and distributed directly from our center in 2021. </a:t>
            </a:r>
          </a:p>
          <a:p>
            <a:r>
              <a:rPr lang="en-US" baseline="0" dirty="0"/>
              <a:t>We also collaborate with other partners like local farms and distributors to bring more produce to our communities. (read from “typical food shelves”). </a:t>
            </a:r>
          </a:p>
          <a:p>
            <a:r>
              <a:rPr lang="en-US" baseline="0" dirty="0"/>
              <a:t>Finally, we are working on a policy level to ensure that farming, fresh food, and community gardens are accessible to the communities we serve. Leadership are on several coalitions across Minneapolis (including helping to found the Metro Food Justice Network) to ensure that happens. And it’s our on-the-ground work in communities that give us insight into what is needed on that policy level.</a:t>
            </a:r>
            <a:endParaRPr lang="en-US" dirty="0"/>
          </a:p>
        </p:txBody>
      </p:sp>
    </p:spTree>
    <p:extLst>
      <p:ext uri="{BB962C8B-B14F-4D97-AF65-F5344CB8AC3E}">
        <p14:creationId xmlns:p14="http://schemas.microsoft.com/office/powerpoint/2010/main" val="31102565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7815" indent="0">
              <a:buNone/>
            </a:pPr>
            <a:r>
              <a:rPr lang="en-US" dirty="0"/>
              <a:t>We want to highlight two things here: first, people want to eat good</a:t>
            </a:r>
            <a:r>
              <a:rPr lang="en-US" baseline="0" dirty="0"/>
              <a:t> and healthy food</a:t>
            </a:r>
            <a:r>
              <a:rPr lang="en-US" dirty="0"/>
              <a:t>.</a:t>
            </a:r>
            <a:r>
              <a:rPr lang="en-US" baseline="0" dirty="0"/>
              <a:t> Our work is to help make sure that can happen. Second, having access to and eating food that makes sense for the cultural communities we serve is as important as having access in the first place. Research we participated in with the Wilder Foundation in 2018 showed that while many families felt that culturally-relevant food (like rice, goat meat, dates, etc.) was too expensive or hard to find in other places, they were able to find it at our food shelves. In that way, our food shelves are part of a food system that keeps people connected to their cultural and religious roots and practices.</a:t>
            </a:r>
          </a:p>
        </p:txBody>
      </p:sp>
    </p:spTree>
    <p:extLst>
      <p:ext uri="{BB962C8B-B14F-4D97-AF65-F5344CB8AC3E}">
        <p14:creationId xmlns:p14="http://schemas.microsoft.com/office/powerpoint/2010/main" val="33975811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D5674C-F8AD-40B7-9E6F-3F55D43128C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EC56C51-4385-4F98-A883-108D9C348ED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59EDEAE-6B57-46F9-A23D-DB76C79C9662}"/>
              </a:ext>
            </a:extLst>
          </p:cNvPr>
          <p:cNvSpPr>
            <a:spLocks noGrp="1"/>
          </p:cNvSpPr>
          <p:nvPr>
            <p:ph type="dt" sz="half" idx="10"/>
          </p:nvPr>
        </p:nvSpPr>
        <p:spPr/>
        <p:txBody>
          <a:bodyPr/>
          <a:lstStyle/>
          <a:p>
            <a:fld id="{07AAD03C-875F-41BF-8974-687BE11384B5}" type="datetimeFigureOut">
              <a:rPr lang="en-US" smtClean="0"/>
              <a:t>5/9/2022</a:t>
            </a:fld>
            <a:endParaRPr lang="en-US"/>
          </a:p>
        </p:txBody>
      </p:sp>
      <p:sp>
        <p:nvSpPr>
          <p:cNvPr id="5" name="Footer Placeholder 4">
            <a:extLst>
              <a:ext uri="{FF2B5EF4-FFF2-40B4-BE49-F238E27FC236}">
                <a16:creationId xmlns:a16="http://schemas.microsoft.com/office/drawing/2014/main" id="{E85E18E4-639E-4C21-A638-D5486B997A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83F269-E800-41B9-ACF4-7BB175B8C3D1}"/>
              </a:ext>
            </a:extLst>
          </p:cNvPr>
          <p:cNvSpPr>
            <a:spLocks noGrp="1"/>
          </p:cNvSpPr>
          <p:nvPr>
            <p:ph type="sldNum" sz="quarter" idx="12"/>
          </p:nvPr>
        </p:nvSpPr>
        <p:spPr/>
        <p:txBody>
          <a:bodyPr/>
          <a:lstStyle/>
          <a:p>
            <a:fld id="{483871F8-ED3D-4CB6-AE1F-BBC0167AC6D4}" type="slidenum">
              <a:rPr lang="en-US" smtClean="0"/>
              <a:t>‹#›</a:t>
            </a:fld>
            <a:endParaRPr lang="en-US"/>
          </a:p>
        </p:txBody>
      </p:sp>
    </p:spTree>
    <p:extLst>
      <p:ext uri="{BB962C8B-B14F-4D97-AF65-F5344CB8AC3E}">
        <p14:creationId xmlns:p14="http://schemas.microsoft.com/office/powerpoint/2010/main" val="17440346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8B814-C359-42CB-97E3-A1C5476143C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113D449-DF93-465D-8A6E-32E3754EA10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22A6F2-C087-4F49-BAB2-3CE419FF55B7}"/>
              </a:ext>
            </a:extLst>
          </p:cNvPr>
          <p:cNvSpPr>
            <a:spLocks noGrp="1"/>
          </p:cNvSpPr>
          <p:nvPr>
            <p:ph type="dt" sz="half" idx="10"/>
          </p:nvPr>
        </p:nvSpPr>
        <p:spPr/>
        <p:txBody>
          <a:bodyPr/>
          <a:lstStyle/>
          <a:p>
            <a:fld id="{07AAD03C-875F-41BF-8974-687BE11384B5}" type="datetimeFigureOut">
              <a:rPr lang="en-US" smtClean="0"/>
              <a:t>5/9/2022</a:t>
            </a:fld>
            <a:endParaRPr lang="en-US"/>
          </a:p>
        </p:txBody>
      </p:sp>
      <p:sp>
        <p:nvSpPr>
          <p:cNvPr id="5" name="Footer Placeholder 4">
            <a:extLst>
              <a:ext uri="{FF2B5EF4-FFF2-40B4-BE49-F238E27FC236}">
                <a16:creationId xmlns:a16="http://schemas.microsoft.com/office/drawing/2014/main" id="{BFA6FEBB-D31F-48FB-8F52-3A6B333CBD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F9F3D5-2B16-4B05-86F2-B9514279F2F0}"/>
              </a:ext>
            </a:extLst>
          </p:cNvPr>
          <p:cNvSpPr>
            <a:spLocks noGrp="1"/>
          </p:cNvSpPr>
          <p:nvPr>
            <p:ph type="sldNum" sz="quarter" idx="12"/>
          </p:nvPr>
        </p:nvSpPr>
        <p:spPr/>
        <p:txBody>
          <a:bodyPr/>
          <a:lstStyle/>
          <a:p>
            <a:fld id="{483871F8-ED3D-4CB6-AE1F-BBC0167AC6D4}" type="slidenum">
              <a:rPr lang="en-US" smtClean="0"/>
              <a:t>‹#›</a:t>
            </a:fld>
            <a:endParaRPr lang="en-US"/>
          </a:p>
        </p:txBody>
      </p:sp>
    </p:spTree>
    <p:extLst>
      <p:ext uri="{BB962C8B-B14F-4D97-AF65-F5344CB8AC3E}">
        <p14:creationId xmlns:p14="http://schemas.microsoft.com/office/powerpoint/2010/main" val="28427197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670DB85-2168-4274-B347-AA5C669FC48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9124258-B38A-4157-901A-99131F78D4F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AF5A14-E9F8-4539-A21B-40EFE79A7BD3}"/>
              </a:ext>
            </a:extLst>
          </p:cNvPr>
          <p:cNvSpPr>
            <a:spLocks noGrp="1"/>
          </p:cNvSpPr>
          <p:nvPr>
            <p:ph type="dt" sz="half" idx="10"/>
          </p:nvPr>
        </p:nvSpPr>
        <p:spPr/>
        <p:txBody>
          <a:bodyPr/>
          <a:lstStyle/>
          <a:p>
            <a:fld id="{07AAD03C-875F-41BF-8974-687BE11384B5}" type="datetimeFigureOut">
              <a:rPr lang="en-US" smtClean="0"/>
              <a:t>5/9/2022</a:t>
            </a:fld>
            <a:endParaRPr lang="en-US"/>
          </a:p>
        </p:txBody>
      </p:sp>
      <p:sp>
        <p:nvSpPr>
          <p:cNvPr id="5" name="Footer Placeholder 4">
            <a:extLst>
              <a:ext uri="{FF2B5EF4-FFF2-40B4-BE49-F238E27FC236}">
                <a16:creationId xmlns:a16="http://schemas.microsoft.com/office/drawing/2014/main" id="{420D7C78-F2FF-4908-956F-3857B5AC20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AA2DEF-688E-445E-9A92-D8C025C7EFBF}"/>
              </a:ext>
            </a:extLst>
          </p:cNvPr>
          <p:cNvSpPr>
            <a:spLocks noGrp="1"/>
          </p:cNvSpPr>
          <p:nvPr>
            <p:ph type="sldNum" sz="quarter" idx="12"/>
          </p:nvPr>
        </p:nvSpPr>
        <p:spPr/>
        <p:txBody>
          <a:bodyPr/>
          <a:lstStyle/>
          <a:p>
            <a:fld id="{483871F8-ED3D-4CB6-AE1F-BBC0167AC6D4}" type="slidenum">
              <a:rPr lang="en-US" smtClean="0"/>
              <a:t>‹#›</a:t>
            </a:fld>
            <a:endParaRPr lang="en-US"/>
          </a:p>
        </p:txBody>
      </p:sp>
    </p:spTree>
    <p:extLst>
      <p:ext uri="{BB962C8B-B14F-4D97-AF65-F5344CB8AC3E}">
        <p14:creationId xmlns:p14="http://schemas.microsoft.com/office/powerpoint/2010/main" val="40461668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1"/>
            <a:ext cx="10363200" cy="27699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1"/>
            <a:ext cx="85344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5/9/2022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846771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5/9/2022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5002525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sz="half" idx="2"/>
          </p:nvPr>
        </p:nvSpPr>
        <p:spPr>
          <a:xfrm>
            <a:off x="609600" y="1577340"/>
            <a:ext cx="530352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5/9/2022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0664542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5/9/2022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2091053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5/9/2022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548436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idx="10"/>
          </p:nvPr>
        </p:nvSpPr>
        <p:spPr>
          <a:xfrm>
            <a:off x="11296612" y="6217623"/>
            <a:ext cx="731600" cy="524800"/>
          </a:xfrm>
          <a:prstGeom prst="rect">
            <a:avLst/>
          </a:prstGeom>
        </p:spPr>
        <p:txBody>
          <a:bodyPr/>
          <a:lstStyle>
            <a:lvl1pPr>
              <a:defRPr>
                <a:solidFill>
                  <a:schemeClr val="tx2"/>
                </a:solidFill>
              </a:defRPr>
            </a:lvl1pPr>
          </a:lstStyle>
          <a:p>
            <a:fld id="{00000000-1234-1234-1234-123412341234}" type="slidenum">
              <a:rPr lang="en" smtClean="0"/>
              <a:pPr/>
              <a:t>‹#›</a:t>
            </a:fld>
            <a:endParaRPr lang="en"/>
          </a:p>
        </p:txBody>
      </p:sp>
      <p:sp>
        <p:nvSpPr>
          <p:cNvPr id="6" name="Text Placeholder 5"/>
          <p:cNvSpPr>
            <a:spLocks noGrp="1"/>
          </p:cNvSpPr>
          <p:nvPr>
            <p:ph type="body" sz="quarter" idx="11"/>
          </p:nvPr>
        </p:nvSpPr>
        <p:spPr>
          <a:xfrm>
            <a:off x="463560" y="1828800"/>
            <a:ext cx="10890249" cy="3829051"/>
          </a:xfrm>
        </p:spPr>
        <p:txBody>
          <a:bodyPr/>
          <a:lstStyle>
            <a:lvl3pPr marL="922752" indent="-469846">
              <a:buClr>
                <a:schemeClr val="accent1"/>
              </a:buClr>
              <a:buFont typeface="Raleway" panose="020B0604020202020204" charset="0"/>
              <a:buChar char="‒"/>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8547177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W SUBHEA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idx="10"/>
          </p:nvPr>
        </p:nvSpPr>
        <p:spPr>
          <a:xfrm>
            <a:off x="11296612" y="6217623"/>
            <a:ext cx="731600" cy="524800"/>
          </a:xfrm>
          <a:prstGeom prst="rect">
            <a:avLst/>
          </a:prstGeom>
        </p:spPr>
        <p:txBody>
          <a:bodyPr/>
          <a:lstStyle>
            <a:lvl1pPr>
              <a:defRPr>
                <a:solidFill>
                  <a:schemeClr val="bg1"/>
                </a:solidFill>
              </a:defRPr>
            </a:lvl1pPr>
          </a:lstStyle>
          <a:p>
            <a:fld id="{00000000-1234-1234-1234-123412341234}" type="slidenum">
              <a:rPr lang="en" smtClean="0"/>
              <a:pPr/>
              <a:t>‹#›</a:t>
            </a:fld>
            <a:endParaRPr lang="en"/>
          </a:p>
        </p:txBody>
      </p:sp>
      <p:sp>
        <p:nvSpPr>
          <p:cNvPr id="5" name="Text Placeholder 5"/>
          <p:cNvSpPr>
            <a:spLocks noGrp="1"/>
          </p:cNvSpPr>
          <p:nvPr>
            <p:ph type="body" sz="quarter" idx="13"/>
          </p:nvPr>
        </p:nvSpPr>
        <p:spPr>
          <a:xfrm>
            <a:off x="463560" y="1728840"/>
            <a:ext cx="5530849" cy="577851"/>
          </a:xfrm>
        </p:spPr>
        <p:txBody>
          <a:bodyPr>
            <a:normAutofit/>
          </a:bodyPr>
          <a:lstStyle>
            <a:lvl1pPr>
              <a:defRPr sz="2667" b="0" i="1">
                <a:solidFill>
                  <a:schemeClr val="tx1"/>
                </a:solidFill>
              </a:defRPr>
            </a:lvl1pPr>
          </a:lstStyle>
          <a:p>
            <a:pPr lvl="0"/>
            <a:r>
              <a:rPr lang="en-US" dirty="0"/>
              <a:t>Click to edit Master</a:t>
            </a:r>
          </a:p>
        </p:txBody>
      </p:sp>
      <p:sp>
        <p:nvSpPr>
          <p:cNvPr id="7" name="Text Placeholder 6"/>
          <p:cNvSpPr>
            <a:spLocks noGrp="1"/>
          </p:cNvSpPr>
          <p:nvPr>
            <p:ph type="body" sz="quarter" idx="14"/>
          </p:nvPr>
        </p:nvSpPr>
        <p:spPr>
          <a:xfrm>
            <a:off x="463554" y="2407137"/>
            <a:ext cx="11182351" cy="3407347"/>
          </a:xfrm>
        </p:spPr>
        <p:txBody>
          <a:bodyPr/>
          <a:lstStyle>
            <a:lvl3pPr marL="922752" indent="-469846">
              <a:buClr>
                <a:schemeClr val="accent1"/>
              </a:buClr>
              <a:buFont typeface="Raleway" panose="020B0604020202020204" charset="0"/>
              <a:buChar char="‒"/>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740090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W PHO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idx="10"/>
          </p:nvPr>
        </p:nvSpPr>
        <p:spPr>
          <a:xfrm>
            <a:off x="11296612" y="6217623"/>
            <a:ext cx="731600" cy="524800"/>
          </a:xfrm>
          <a:prstGeom prst="rect">
            <a:avLst/>
          </a:prstGeom>
        </p:spPr>
        <p:txBody>
          <a:bodyPr/>
          <a:lstStyle>
            <a:lvl1pPr>
              <a:defRPr>
                <a:solidFill>
                  <a:schemeClr val="bg1"/>
                </a:solidFill>
              </a:defRPr>
            </a:lvl1pPr>
          </a:lstStyle>
          <a:p>
            <a:fld id="{00000000-1234-1234-1234-123412341234}" type="slidenum">
              <a:rPr lang="en" smtClean="0"/>
              <a:pPr/>
              <a:t>‹#›</a:t>
            </a:fld>
            <a:endParaRPr lang="en"/>
          </a:p>
        </p:txBody>
      </p:sp>
      <p:sp>
        <p:nvSpPr>
          <p:cNvPr id="6" name="Picture Placeholder 5"/>
          <p:cNvSpPr>
            <a:spLocks noGrp="1"/>
          </p:cNvSpPr>
          <p:nvPr>
            <p:ph type="pic" sz="quarter" idx="11"/>
          </p:nvPr>
        </p:nvSpPr>
        <p:spPr>
          <a:xfrm>
            <a:off x="7518408" y="1809751"/>
            <a:ext cx="3835401" cy="4044949"/>
          </a:xfrm>
        </p:spPr>
        <p:txBody>
          <a:bodyPr/>
          <a:lstStyle/>
          <a:p>
            <a:endParaRPr lang="en-US"/>
          </a:p>
        </p:txBody>
      </p:sp>
      <p:sp>
        <p:nvSpPr>
          <p:cNvPr id="8" name="Text Placeholder 7"/>
          <p:cNvSpPr>
            <a:spLocks noGrp="1"/>
          </p:cNvSpPr>
          <p:nvPr>
            <p:ph type="body" sz="quarter" idx="12"/>
          </p:nvPr>
        </p:nvSpPr>
        <p:spPr>
          <a:xfrm>
            <a:off x="463554" y="1809751"/>
            <a:ext cx="6929967" cy="4044949"/>
          </a:xfrm>
        </p:spPr>
        <p:txBody>
          <a:bodyPr/>
          <a:lstStyle>
            <a:lvl3pPr marL="922752" indent="-469846">
              <a:buClr>
                <a:schemeClr val="accent1"/>
              </a:buClr>
              <a:buFont typeface="Raleway" panose="020B0604020202020204" charset="0"/>
              <a:buChar char="‒"/>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5064526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0BB9F-AE3B-4C88-ABBE-5A5E9F388F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606E781-CDEB-4C13-8354-77862CEA8BA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78AE44-EFDD-41B1-89E4-11D7B42DFE94}"/>
              </a:ext>
            </a:extLst>
          </p:cNvPr>
          <p:cNvSpPr>
            <a:spLocks noGrp="1"/>
          </p:cNvSpPr>
          <p:nvPr>
            <p:ph type="dt" sz="half" idx="10"/>
          </p:nvPr>
        </p:nvSpPr>
        <p:spPr/>
        <p:txBody>
          <a:bodyPr/>
          <a:lstStyle/>
          <a:p>
            <a:fld id="{07AAD03C-875F-41BF-8974-687BE11384B5}" type="datetimeFigureOut">
              <a:rPr lang="en-US" smtClean="0"/>
              <a:t>5/9/2022</a:t>
            </a:fld>
            <a:endParaRPr lang="en-US"/>
          </a:p>
        </p:txBody>
      </p:sp>
      <p:sp>
        <p:nvSpPr>
          <p:cNvPr id="5" name="Footer Placeholder 4">
            <a:extLst>
              <a:ext uri="{FF2B5EF4-FFF2-40B4-BE49-F238E27FC236}">
                <a16:creationId xmlns:a16="http://schemas.microsoft.com/office/drawing/2014/main" id="{8EC4A43B-FB02-4D69-9F68-C7D0A9E80E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B72089-D7B0-4648-BCCD-EEDD09FA5812}"/>
              </a:ext>
            </a:extLst>
          </p:cNvPr>
          <p:cNvSpPr>
            <a:spLocks noGrp="1"/>
          </p:cNvSpPr>
          <p:nvPr>
            <p:ph type="sldNum" sz="quarter" idx="12"/>
          </p:nvPr>
        </p:nvSpPr>
        <p:spPr/>
        <p:txBody>
          <a:bodyPr/>
          <a:lstStyle/>
          <a:p>
            <a:fld id="{483871F8-ED3D-4CB6-AE1F-BBC0167AC6D4}" type="slidenum">
              <a:rPr lang="en-US" smtClean="0"/>
              <a:t>‹#›</a:t>
            </a:fld>
            <a:endParaRPr lang="en-US"/>
          </a:p>
        </p:txBody>
      </p:sp>
    </p:spTree>
    <p:extLst>
      <p:ext uri="{BB962C8B-B14F-4D97-AF65-F5344CB8AC3E}">
        <p14:creationId xmlns:p14="http://schemas.microsoft.com/office/powerpoint/2010/main" val="35417655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LUMN">
    <p:spTree>
      <p:nvGrpSpPr>
        <p:cNvPr id="1" name=""/>
        <p:cNvGrpSpPr/>
        <p:nvPr/>
      </p:nvGrpSpPr>
      <p:grpSpPr>
        <a:xfrm>
          <a:off x="0" y="0"/>
          <a:ext cx="0" cy="0"/>
          <a:chOff x="0" y="0"/>
          <a:chExt cx="0" cy="0"/>
        </a:xfrm>
      </p:grpSpPr>
      <p:sp>
        <p:nvSpPr>
          <p:cNvPr id="2" name="Title 1"/>
          <p:cNvSpPr>
            <a:spLocks noGrp="1"/>
          </p:cNvSpPr>
          <p:nvPr>
            <p:ph type="title"/>
          </p:nvPr>
        </p:nvSpPr>
        <p:spPr>
          <a:xfrm>
            <a:off x="462968" y="303370"/>
            <a:ext cx="11135065" cy="1325033"/>
          </a:xfrm>
        </p:spPr>
        <p:txBody>
          <a:bodyPr/>
          <a:lstStyle/>
          <a:p>
            <a:r>
              <a:rPr lang="en-US"/>
              <a:t>Click to edit Master title style</a:t>
            </a:r>
          </a:p>
        </p:txBody>
      </p:sp>
      <p:sp>
        <p:nvSpPr>
          <p:cNvPr id="3" name="Content Placeholder 2"/>
          <p:cNvSpPr>
            <a:spLocks noGrp="1"/>
          </p:cNvSpPr>
          <p:nvPr>
            <p:ph sz="half" idx="1"/>
          </p:nvPr>
        </p:nvSpPr>
        <p:spPr>
          <a:xfrm>
            <a:off x="462965" y="1826692"/>
            <a:ext cx="5531435" cy="4034855"/>
          </a:xfrm>
        </p:spPr>
        <p:txBody>
          <a:bodyPr/>
          <a:lstStyle>
            <a:lvl1pPr>
              <a:defRPr sz="2667"/>
            </a:lvl1pPr>
            <a:lvl2pPr>
              <a:defRPr sz="2667"/>
            </a:lvl2pPr>
            <a:lvl3pPr marL="922752" indent="-469846">
              <a:buClr>
                <a:schemeClr val="accent1"/>
              </a:buClr>
              <a:buFont typeface="Raleway" panose="020B0604020202020204" charset="0"/>
              <a:buChar char="‒"/>
              <a:defRPr sz="2133"/>
            </a:lvl3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6197602" y="1826692"/>
            <a:ext cx="5400431" cy="4034855"/>
          </a:xfrm>
        </p:spPr>
        <p:txBody>
          <a:bodyPr/>
          <a:lstStyle>
            <a:lvl1pPr>
              <a:defRPr sz="2667"/>
            </a:lvl1pPr>
            <a:lvl2pPr>
              <a:defRPr sz="2667"/>
            </a:lvl2pPr>
            <a:lvl3pPr marL="922752" indent="-469846">
              <a:buClr>
                <a:schemeClr val="accent1"/>
              </a:buClr>
              <a:buFont typeface="Raleway" panose="020B0604020202020204" charset="0"/>
              <a:buChar char="‒"/>
              <a:defRPr/>
            </a:lvl3pPr>
          </a:lstStyle>
          <a:p>
            <a:pPr lvl="0"/>
            <a:r>
              <a:rPr lang="en-US" dirty="0"/>
              <a:t>Click to edit Master text styles</a:t>
            </a:r>
          </a:p>
          <a:p>
            <a:pPr lvl="1"/>
            <a:r>
              <a:rPr lang="en-US" dirty="0"/>
              <a:t>Second level</a:t>
            </a:r>
          </a:p>
          <a:p>
            <a:pPr lvl="2"/>
            <a:r>
              <a:rPr lang="en-US" dirty="0"/>
              <a:t>Third level</a:t>
            </a:r>
          </a:p>
        </p:txBody>
      </p:sp>
      <p:sp>
        <p:nvSpPr>
          <p:cNvPr id="7" name="Slide Number Placeholder 6"/>
          <p:cNvSpPr>
            <a:spLocks noGrp="1"/>
          </p:cNvSpPr>
          <p:nvPr>
            <p:ph type="sldNum" sz="quarter" idx="12"/>
          </p:nvPr>
        </p:nvSpPr>
        <p:spPr>
          <a:xfrm>
            <a:off x="11296612" y="6217623"/>
            <a:ext cx="731600" cy="524800"/>
          </a:xfrm>
          <a:prstGeom prst="rect">
            <a:avLst/>
          </a:prstGeom>
        </p:spPr>
        <p:txBody>
          <a:bodyPr/>
          <a:lstStyle>
            <a:lvl1pPr>
              <a:defRPr>
                <a:solidFill>
                  <a:schemeClr val="bg1"/>
                </a:solidFill>
              </a:defRPr>
            </a:lvl1pPr>
          </a:lstStyle>
          <a:p>
            <a:fld id="{8C481F3C-A35F-41C4-A177-1BBBEFBA3C7B}" type="slidenum">
              <a:rPr lang="en-US" smtClean="0"/>
              <a:pPr/>
              <a:t>‹#›</a:t>
            </a:fld>
            <a:endParaRPr lang="en-US"/>
          </a:p>
        </p:txBody>
      </p:sp>
    </p:spTree>
    <p:extLst>
      <p:ext uri="{BB962C8B-B14F-4D97-AF65-F5344CB8AC3E}">
        <p14:creationId xmlns:p14="http://schemas.microsoft.com/office/powerpoint/2010/main" val="22794655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idx="10"/>
          </p:nvPr>
        </p:nvSpPr>
        <p:spPr>
          <a:xfrm>
            <a:off x="11296612" y="6217623"/>
            <a:ext cx="731600" cy="524800"/>
          </a:xfrm>
          <a:prstGeom prst="rect">
            <a:avLst/>
          </a:prstGeom>
        </p:spPr>
        <p:txBody>
          <a:bodyPr/>
          <a:lstStyle>
            <a:lvl1pPr>
              <a:defRPr>
                <a:solidFill>
                  <a:schemeClr val="tx2"/>
                </a:solidFill>
              </a:defRPr>
            </a:lvl1pPr>
          </a:lstStyle>
          <a:p>
            <a:fld id="{00000000-1234-1234-1234-123412341234}" type="slidenum">
              <a:rPr lang="en" smtClean="0"/>
              <a:pPr/>
              <a:t>‹#›</a:t>
            </a:fld>
            <a:endParaRPr lang="en"/>
          </a:p>
        </p:txBody>
      </p:sp>
    </p:spTree>
    <p:extLst>
      <p:ext uri="{BB962C8B-B14F-4D97-AF65-F5344CB8AC3E}">
        <p14:creationId xmlns:p14="http://schemas.microsoft.com/office/powerpoint/2010/main" val="29639813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sp>
        <p:nvSpPr>
          <p:cNvPr id="2" name="Title 1"/>
          <p:cNvSpPr>
            <a:spLocks noGrp="1"/>
          </p:cNvSpPr>
          <p:nvPr>
            <p:ph type="title"/>
          </p:nvPr>
        </p:nvSpPr>
        <p:spPr>
          <a:xfrm>
            <a:off x="650588" y="2241588"/>
            <a:ext cx="10890833" cy="1325033"/>
          </a:xfrm>
        </p:spPr>
        <p:txBody>
          <a:bodyPr/>
          <a:lstStyle>
            <a:lvl1pPr algn="ctr">
              <a:defRPr/>
            </a:lvl1pPr>
          </a:lstStyle>
          <a:p>
            <a:r>
              <a:rPr lang="en-US"/>
              <a:t>Click to edit Master title style</a:t>
            </a:r>
          </a:p>
        </p:txBody>
      </p:sp>
      <p:sp>
        <p:nvSpPr>
          <p:cNvPr id="4" name="Google Shape;7;p1"/>
          <p:cNvSpPr/>
          <p:nvPr userDrawn="1"/>
        </p:nvSpPr>
        <p:spPr>
          <a:xfrm>
            <a:off x="0" y="6035501"/>
            <a:ext cx="12192000" cy="886000"/>
          </a:xfrm>
          <a:prstGeom prst="rect">
            <a:avLst/>
          </a:prstGeom>
          <a:solidFill>
            <a:srgbClr val="E64B3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7" name="Text Placeholder 6"/>
          <p:cNvSpPr>
            <a:spLocks noGrp="1"/>
          </p:cNvSpPr>
          <p:nvPr>
            <p:ph type="body" sz="quarter" idx="10"/>
          </p:nvPr>
        </p:nvSpPr>
        <p:spPr>
          <a:xfrm>
            <a:off x="3062653" y="3743791"/>
            <a:ext cx="6377519" cy="704849"/>
          </a:xfrm>
        </p:spPr>
        <p:txBody>
          <a:bodyPr/>
          <a:lstStyle/>
          <a:p>
            <a:pPr lvl="0"/>
            <a:r>
              <a:rPr lang="en-US" dirty="0"/>
              <a:t>Click to edit Master text styles</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67235" y="6181954"/>
            <a:ext cx="4775869" cy="593095"/>
          </a:xfrm>
          <a:prstGeom prst="rect">
            <a:avLst/>
          </a:prstGeom>
        </p:spPr>
      </p:pic>
    </p:spTree>
    <p:extLst>
      <p:ext uri="{BB962C8B-B14F-4D97-AF65-F5344CB8AC3E}">
        <p14:creationId xmlns:p14="http://schemas.microsoft.com/office/powerpoint/2010/main" val="11532708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EE3A2C-884E-4085-B021-FEF63AC8554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F8B88E9-4E6E-43A4-AAC5-404EFDC1AAB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2D17F79-9910-4077-BF0F-4832E9BB4035}"/>
              </a:ext>
            </a:extLst>
          </p:cNvPr>
          <p:cNvSpPr>
            <a:spLocks noGrp="1"/>
          </p:cNvSpPr>
          <p:nvPr>
            <p:ph type="dt" sz="half" idx="10"/>
          </p:nvPr>
        </p:nvSpPr>
        <p:spPr/>
        <p:txBody>
          <a:bodyPr/>
          <a:lstStyle/>
          <a:p>
            <a:fld id="{07AAD03C-875F-41BF-8974-687BE11384B5}" type="datetimeFigureOut">
              <a:rPr lang="en-US" smtClean="0"/>
              <a:t>5/9/2022</a:t>
            </a:fld>
            <a:endParaRPr lang="en-US"/>
          </a:p>
        </p:txBody>
      </p:sp>
      <p:sp>
        <p:nvSpPr>
          <p:cNvPr id="5" name="Footer Placeholder 4">
            <a:extLst>
              <a:ext uri="{FF2B5EF4-FFF2-40B4-BE49-F238E27FC236}">
                <a16:creationId xmlns:a16="http://schemas.microsoft.com/office/drawing/2014/main" id="{DB2AF6E9-DCDC-41B6-9019-CE739BE5B6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691331-BB19-4460-976E-B6B03A068FE0}"/>
              </a:ext>
            </a:extLst>
          </p:cNvPr>
          <p:cNvSpPr>
            <a:spLocks noGrp="1"/>
          </p:cNvSpPr>
          <p:nvPr>
            <p:ph type="sldNum" sz="quarter" idx="12"/>
          </p:nvPr>
        </p:nvSpPr>
        <p:spPr/>
        <p:txBody>
          <a:bodyPr/>
          <a:lstStyle/>
          <a:p>
            <a:fld id="{483871F8-ED3D-4CB6-AE1F-BBC0167AC6D4}" type="slidenum">
              <a:rPr lang="en-US" smtClean="0"/>
              <a:t>‹#›</a:t>
            </a:fld>
            <a:endParaRPr lang="en-US"/>
          </a:p>
        </p:txBody>
      </p:sp>
    </p:spTree>
    <p:extLst>
      <p:ext uri="{BB962C8B-B14F-4D97-AF65-F5344CB8AC3E}">
        <p14:creationId xmlns:p14="http://schemas.microsoft.com/office/powerpoint/2010/main" val="1762675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93C68-DD17-47F1-97C0-D3BF8E2643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6ABB381-59D8-46C4-8C82-C169F459DB1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59B06DA-CAF3-4B4F-8E6B-4558D3AE737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BDBAFC5-207B-42F1-8412-62986587EA6F}"/>
              </a:ext>
            </a:extLst>
          </p:cNvPr>
          <p:cNvSpPr>
            <a:spLocks noGrp="1"/>
          </p:cNvSpPr>
          <p:nvPr>
            <p:ph type="dt" sz="half" idx="10"/>
          </p:nvPr>
        </p:nvSpPr>
        <p:spPr/>
        <p:txBody>
          <a:bodyPr/>
          <a:lstStyle/>
          <a:p>
            <a:fld id="{07AAD03C-875F-41BF-8974-687BE11384B5}" type="datetimeFigureOut">
              <a:rPr lang="en-US" smtClean="0"/>
              <a:t>5/9/2022</a:t>
            </a:fld>
            <a:endParaRPr lang="en-US"/>
          </a:p>
        </p:txBody>
      </p:sp>
      <p:sp>
        <p:nvSpPr>
          <p:cNvPr id="6" name="Footer Placeholder 5">
            <a:extLst>
              <a:ext uri="{FF2B5EF4-FFF2-40B4-BE49-F238E27FC236}">
                <a16:creationId xmlns:a16="http://schemas.microsoft.com/office/drawing/2014/main" id="{304A7A83-0402-4603-979C-EBBDCB104D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F580CB8-2650-4940-BA71-271B623C10D1}"/>
              </a:ext>
            </a:extLst>
          </p:cNvPr>
          <p:cNvSpPr>
            <a:spLocks noGrp="1"/>
          </p:cNvSpPr>
          <p:nvPr>
            <p:ph type="sldNum" sz="quarter" idx="12"/>
          </p:nvPr>
        </p:nvSpPr>
        <p:spPr/>
        <p:txBody>
          <a:bodyPr/>
          <a:lstStyle/>
          <a:p>
            <a:fld id="{483871F8-ED3D-4CB6-AE1F-BBC0167AC6D4}" type="slidenum">
              <a:rPr lang="en-US" smtClean="0"/>
              <a:t>‹#›</a:t>
            </a:fld>
            <a:endParaRPr lang="en-US"/>
          </a:p>
        </p:txBody>
      </p:sp>
    </p:spTree>
    <p:extLst>
      <p:ext uri="{BB962C8B-B14F-4D97-AF65-F5344CB8AC3E}">
        <p14:creationId xmlns:p14="http://schemas.microsoft.com/office/powerpoint/2010/main" val="27933148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44DB6-C538-4BF6-9AE5-698AD01BE82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CDA476C-0064-454C-97D7-60266DBF247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E1156E2-6000-404B-9CBB-8B7F6141C27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7CF9A94-B3C4-4DA8-AF1F-98358582007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A6F995A-9092-4D8B-B384-10A58968C24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EF904C2-3874-4D62-A165-BDEE8092EA0A}"/>
              </a:ext>
            </a:extLst>
          </p:cNvPr>
          <p:cNvSpPr>
            <a:spLocks noGrp="1"/>
          </p:cNvSpPr>
          <p:nvPr>
            <p:ph type="dt" sz="half" idx="10"/>
          </p:nvPr>
        </p:nvSpPr>
        <p:spPr/>
        <p:txBody>
          <a:bodyPr/>
          <a:lstStyle/>
          <a:p>
            <a:fld id="{07AAD03C-875F-41BF-8974-687BE11384B5}" type="datetimeFigureOut">
              <a:rPr lang="en-US" smtClean="0"/>
              <a:t>5/9/2022</a:t>
            </a:fld>
            <a:endParaRPr lang="en-US"/>
          </a:p>
        </p:txBody>
      </p:sp>
      <p:sp>
        <p:nvSpPr>
          <p:cNvPr id="8" name="Footer Placeholder 7">
            <a:extLst>
              <a:ext uri="{FF2B5EF4-FFF2-40B4-BE49-F238E27FC236}">
                <a16:creationId xmlns:a16="http://schemas.microsoft.com/office/drawing/2014/main" id="{16BCD9D3-5CBE-474B-BD80-4FB6860CF63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ACE2785-C584-4824-9BBA-E6977FBCB77B}"/>
              </a:ext>
            </a:extLst>
          </p:cNvPr>
          <p:cNvSpPr>
            <a:spLocks noGrp="1"/>
          </p:cNvSpPr>
          <p:nvPr>
            <p:ph type="sldNum" sz="quarter" idx="12"/>
          </p:nvPr>
        </p:nvSpPr>
        <p:spPr/>
        <p:txBody>
          <a:bodyPr/>
          <a:lstStyle/>
          <a:p>
            <a:fld id="{483871F8-ED3D-4CB6-AE1F-BBC0167AC6D4}" type="slidenum">
              <a:rPr lang="en-US" smtClean="0"/>
              <a:t>‹#›</a:t>
            </a:fld>
            <a:endParaRPr lang="en-US"/>
          </a:p>
        </p:txBody>
      </p:sp>
    </p:spTree>
    <p:extLst>
      <p:ext uri="{BB962C8B-B14F-4D97-AF65-F5344CB8AC3E}">
        <p14:creationId xmlns:p14="http://schemas.microsoft.com/office/powerpoint/2010/main" val="2057996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B4288-1BD4-4AE3-91D4-6C3D7DB0D08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45D0EF7-201F-4FD2-B2AF-367EFFDBF473}"/>
              </a:ext>
            </a:extLst>
          </p:cNvPr>
          <p:cNvSpPr>
            <a:spLocks noGrp="1"/>
          </p:cNvSpPr>
          <p:nvPr>
            <p:ph type="dt" sz="half" idx="10"/>
          </p:nvPr>
        </p:nvSpPr>
        <p:spPr/>
        <p:txBody>
          <a:bodyPr/>
          <a:lstStyle/>
          <a:p>
            <a:fld id="{07AAD03C-875F-41BF-8974-687BE11384B5}" type="datetimeFigureOut">
              <a:rPr lang="en-US" smtClean="0"/>
              <a:t>5/9/2022</a:t>
            </a:fld>
            <a:endParaRPr lang="en-US"/>
          </a:p>
        </p:txBody>
      </p:sp>
      <p:sp>
        <p:nvSpPr>
          <p:cNvPr id="4" name="Footer Placeholder 3">
            <a:extLst>
              <a:ext uri="{FF2B5EF4-FFF2-40B4-BE49-F238E27FC236}">
                <a16:creationId xmlns:a16="http://schemas.microsoft.com/office/drawing/2014/main" id="{EF2259D0-A0FE-4AFD-BE40-9766101B72A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9C8792D-E8FD-47DD-B005-32A66F70C367}"/>
              </a:ext>
            </a:extLst>
          </p:cNvPr>
          <p:cNvSpPr>
            <a:spLocks noGrp="1"/>
          </p:cNvSpPr>
          <p:nvPr>
            <p:ph type="sldNum" sz="quarter" idx="12"/>
          </p:nvPr>
        </p:nvSpPr>
        <p:spPr/>
        <p:txBody>
          <a:bodyPr/>
          <a:lstStyle/>
          <a:p>
            <a:fld id="{483871F8-ED3D-4CB6-AE1F-BBC0167AC6D4}" type="slidenum">
              <a:rPr lang="en-US" smtClean="0"/>
              <a:t>‹#›</a:t>
            </a:fld>
            <a:endParaRPr lang="en-US"/>
          </a:p>
        </p:txBody>
      </p:sp>
    </p:spTree>
    <p:extLst>
      <p:ext uri="{BB962C8B-B14F-4D97-AF65-F5344CB8AC3E}">
        <p14:creationId xmlns:p14="http://schemas.microsoft.com/office/powerpoint/2010/main" val="12682829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AC82F42-631B-48DC-A557-53E891F0DE63}"/>
              </a:ext>
            </a:extLst>
          </p:cNvPr>
          <p:cNvSpPr>
            <a:spLocks noGrp="1"/>
          </p:cNvSpPr>
          <p:nvPr>
            <p:ph type="dt" sz="half" idx="10"/>
          </p:nvPr>
        </p:nvSpPr>
        <p:spPr/>
        <p:txBody>
          <a:bodyPr/>
          <a:lstStyle/>
          <a:p>
            <a:fld id="{07AAD03C-875F-41BF-8974-687BE11384B5}" type="datetimeFigureOut">
              <a:rPr lang="en-US" smtClean="0"/>
              <a:t>5/9/2022</a:t>
            </a:fld>
            <a:endParaRPr lang="en-US"/>
          </a:p>
        </p:txBody>
      </p:sp>
      <p:sp>
        <p:nvSpPr>
          <p:cNvPr id="3" name="Footer Placeholder 2">
            <a:extLst>
              <a:ext uri="{FF2B5EF4-FFF2-40B4-BE49-F238E27FC236}">
                <a16:creationId xmlns:a16="http://schemas.microsoft.com/office/drawing/2014/main" id="{3B3B0706-DA77-48BA-95B1-76FDEA29144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B1F21A6-63E6-40BA-A371-93B9AF63E9BA}"/>
              </a:ext>
            </a:extLst>
          </p:cNvPr>
          <p:cNvSpPr>
            <a:spLocks noGrp="1"/>
          </p:cNvSpPr>
          <p:nvPr>
            <p:ph type="sldNum" sz="quarter" idx="12"/>
          </p:nvPr>
        </p:nvSpPr>
        <p:spPr/>
        <p:txBody>
          <a:bodyPr/>
          <a:lstStyle/>
          <a:p>
            <a:fld id="{483871F8-ED3D-4CB6-AE1F-BBC0167AC6D4}" type="slidenum">
              <a:rPr lang="en-US" smtClean="0"/>
              <a:t>‹#›</a:t>
            </a:fld>
            <a:endParaRPr lang="en-US"/>
          </a:p>
        </p:txBody>
      </p:sp>
    </p:spTree>
    <p:extLst>
      <p:ext uri="{BB962C8B-B14F-4D97-AF65-F5344CB8AC3E}">
        <p14:creationId xmlns:p14="http://schemas.microsoft.com/office/powerpoint/2010/main" val="2837029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FF3EC-064A-4D2D-86F4-10A18C05B13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50313D4-85D6-470A-A06D-B10A4F0C014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8D968D7-0551-4DC8-85FF-F2F48728D5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5CEF052-46F4-433D-BA09-1C29A0A463BF}"/>
              </a:ext>
            </a:extLst>
          </p:cNvPr>
          <p:cNvSpPr>
            <a:spLocks noGrp="1"/>
          </p:cNvSpPr>
          <p:nvPr>
            <p:ph type="dt" sz="half" idx="10"/>
          </p:nvPr>
        </p:nvSpPr>
        <p:spPr/>
        <p:txBody>
          <a:bodyPr/>
          <a:lstStyle/>
          <a:p>
            <a:fld id="{07AAD03C-875F-41BF-8974-687BE11384B5}" type="datetimeFigureOut">
              <a:rPr lang="en-US" smtClean="0"/>
              <a:t>5/9/2022</a:t>
            </a:fld>
            <a:endParaRPr lang="en-US"/>
          </a:p>
        </p:txBody>
      </p:sp>
      <p:sp>
        <p:nvSpPr>
          <p:cNvPr id="6" name="Footer Placeholder 5">
            <a:extLst>
              <a:ext uri="{FF2B5EF4-FFF2-40B4-BE49-F238E27FC236}">
                <a16:creationId xmlns:a16="http://schemas.microsoft.com/office/drawing/2014/main" id="{960E0A71-18B3-4431-B674-181BE40A3BE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296B6D6-FF5F-4177-86D5-751EF19F9D7F}"/>
              </a:ext>
            </a:extLst>
          </p:cNvPr>
          <p:cNvSpPr>
            <a:spLocks noGrp="1"/>
          </p:cNvSpPr>
          <p:nvPr>
            <p:ph type="sldNum" sz="quarter" idx="12"/>
          </p:nvPr>
        </p:nvSpPr>
        <p:spPr/>
        <p:txBody>
          <a:bodyPr/>
          <a:lstStyle/>
          <a:p>
            <a:fld id="{483871F8-ED3D-4CB6-AE1F-BBC0167AC6D4}" type="slidenum">
              <a:rPr lang="en-US" smtClean="0"/>
              <a:t>‹#›</a:t>
            </a:fld>
            <a:endParaRPr lang="en-US"/>
          </a:p>
        </p:txBody>
      </p:sp>
    </p:spTree>
    <p:extLst>
      <p:ext uri="{BB962C8B-B14F-4D97-AF65-F5344CB8AC3E}">
        <p14:creationId xmlns:p14="http://schemas.microsoft.com/office/powerpoint/2010/main" val="10608271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1A8F0-9A25-4263-A67D-46BCAEBD399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CDF6A08-EB5B-42E4-91F4-8FDFDA576AA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105B701-86CA-412A-8C08-43FBE35648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4FD23F-441A-4052-AEC6-50DC64F64F13}"/>
              </a:ext>
            </a:extLst>
          </p:cNvPr>
          <p:cNvSpPr>
            <a:spLocks noGrp="1"/>
          </p:cNvSpPr>
          <p:nvPr>
            <p:ph type="dt" sz="half" idx="10"/>
          </p:nvPr>
        </p:nvSpPr>
        <p:spPr/>
        <p:txBody>
          <a:bodyPr/>
          <a:lstStyle/>
          <a:p>
            <a:fld id="{07AAD03C-875F-41BF-8974-687BE11384B5}" type="datetimeFigureOut">
              <a:rPr lang="en-US" smtClean="0"/>
              <a:t>5/9/2022</a:t>
            </a:fld>
            <a:endParaRPr lang="en-US"/>
          </a:p>
        </p:txBody>
      </p:sp>
      <p:sp>
        <p:nvSpPr>
          <p:cNvPr id="6" name="Footer Placeholder 5">
            <a:extLst>
              <a:ext uri="{FF2B5EF4-FFF2-40B4-BE49-F238E27FC236}">
                <a16:creationId xmlns:a16="http://schemas.microsoft.com/office/drawing/2014/main" id="{AE4C5638-0E32-44CB-8F43-0C748D705FF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011FD8F-064F-4A2B-93EF-44368AD5D925}"/>
              </a:ext>
            </a:extLst>
          </p:cNvPr>
          <p:cNvSpPr>
            <a:spLocks noGrp="1"/>
          </p:cNvSpPr>
          <p:nvPr>
            <p:ph type="sldNum" sz="quarter" idx="12"/>
          </p:nvPr>
        </p:nvSpPr>
        <p:spPr/>
        <p:txBody>
          <a:bodyPr/>
          <a:lstStyle/>
          <a:p>
            <a:fld id="{483871F8-ED3D-4CB6-AE1F-BBC0167AC6D4}" type="slidenum">
              <a:rPr lang="en-US" smtClean="0"/>
              <a:t>‹#›</a:t>
            </a:fld>
            <a:endParaRPr lang="en-US"/>
          </a:p>
        </p:txBody>
      </p:sp>
    </p:spTree>
    <p:extLst>
      <p:ext uri="{BB962C8B-B14F-4D97-AF65-F5344CB8AC3E}">
        <p14:creationId xmlns:p14="http://schemas.microsoft.com/office/powerpoint/2010/main" val="20694245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9.xml"/><Relationship Id="rId7"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A18A928-10A2-42AE-95EA-490EB4A295E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335A134-8E0E-47F1-A14E-DEC13126C8B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B1FFEA-38BA-480F-8E70-1796D30AC88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AAD03C-875F-41BF-8974-687BE11384B5}" type="datetimeFigureOut">
              <a:rPr lang="en-US" smtClean="0"/>
              <a:t>5/9/2022</a:t>
            </a:fld>
            <a:endParaRPr lang="en-US"/>
          </a:p>
        </p:txBody>
      </p:sp>
      <p:sp>
        <p:nvSpPr>
          <p:cNvPr id="5" name="Footer Placeholder 4">
            <a:extLst>
              <a:ext uri="{FF2B5EF4-FFF2-40B4-BE49-F238E27FC236}">
                <a16:creationId xmlns:a16="http://schemas.microsoft.com/office/drawing/2014/main" id="{B8107805-1905-4876-8456-0C46B8409A8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6BE5723-5DD6-4602-926C-3E04E0A2A2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3871F8-ED3D-4CB6-AE1F-BBC0167AC6D4}" type="slidenum">
              <a:rPr lang="en-US" smtClean="0"/>
              <a:t>‹#›</a:t>
            </a:fld>
            <a:endParaRPr lang="en-US"/>
          </a:p>
        </p:txBody>
      </p:sp>
    </p:spTree>
    <p:extLst>
      <p:ext uri="{BB962C8B-B14F-4D97-AF65-F5344CB8AC3E}">
        <p14:creationId xmlns:p14="http://schemas.microsoft.com/office/powerpoint/2010/main" val="36458287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609600" y="274320"/>
            <a:ext cx="10972800" cy="27699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609600" y="1577340"/>
            <a:ext cx="109728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4145280" y="6377941"/>
            <a:ext cx="3901440"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1"/>
            <a:ext cx="280416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5/9/2022</a:t>
            </a:fld>
            <a:endParaRPr lang="en-US"/>
          </a:p>
        </p:txBody>
      </p:sp>
      <p:sp>
        <p:nvSpPr>
          <p:cNvPr id="6" name="Holder 6"/>
          <p:cNvSpPr>
            <a:spLocks noGrp="1"/>
          </p:cNvSpPr>
          <p:nvPr>
            <p:ph type="sldNum" sz="quarter" idx="7"/>
          </p:nvPr>
        </p:nvSpPr>
        <p:spPr>
          <a:xfrm>
            <a:off x="8778240" y="6377941"/>
            <a:ext cx="280416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9853468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609585">
        <a:defRPr>
          <a:latin typeface="+mn-lt"/>
          <a:ea typeface="+mn-ea"/>
          <a:cs typeface="+mn-cs"/>
        </a:defRPr>
      </a:lvl2pPr>
      <a:lvl3pPr marL="1219170">
        <a:defRPr>
          <a:latin typeface="+mn-lt"/>
          <a:ea typeface="+mn-ea"/>
          <a:cs typeface="+mn-cs"/>
        </a:defRPr>
      </a:lvl3pPr>
      <a:lvl4pPr marL="1828754">
        <a:defRPr>
          <a:latin typeface="+mn-lt"/>
          <a:ea typeface="+mn-ea"/>
          <a:cs typeface="+mn-cs"/>
        </a:defRPr>
      </a:lvl4pPr>
      <a:lvl5pPr marL="2438339">
        <a:defRPr>
          <a:latin typeface="+mn-lt"/>
          <a:ea typeface="+mn-ea"/>
          <a:cs typeface="+mn-cs"/>
        </a:defRPr>
      </a:lvl5pPr>
      <a:lvl6pPr marL="3047924">
        <a:defRPr>
          <a:latin typeface="+mn-lt"/>
          <a:ea typeface="+mn-ea"/>
          <a:cs typeface="+mn-cs"/>
        </a:defRPr>
      </a:lvl6pPr>
      <a:lvl7pPr marL="3657509">
        <a:defRPr>
          <a:latin typeface="+mn-lt"/>
          <a:ea typeface="+mn-ea"/>
          <a:cs typeface="+mn-cs"/>
        </a:defRPr>
      </a:lvl7pPr>
      <a:lvl8pPr marL="4267093">
        <a:defRPr>
          <a:latin typeface="+mn-lt"/>
          <a:ea typeface="+mn-ea"/>
          <a:cs typeface="+mn-cs"/>
        </a:defRPr>
      </a:lvl8pPr>
      <a:lvl9pPr marL="4876678">
        <a:defRPr>
          <a:latin typeface="+mn-lt"/>
          <a:ea typeface="+mn-ea"/>
          <a:cs typeface="+mn-cs"/>
        </a:defRPr>
      </a:lvl9pPr>
    </p:bodyStyle>
    <p:otherStyle>
      <a:lvl1pPr marL="0">
        <a:defRPr>
          <a:latin typeface="+mn-lt"/>
          <a:ea typeface="+mn-ea"/>
          <a:cs typeface="+mn-cs"/>
        </a:defRPr>
      </a:lvl1pPr>
      <a:lvl2pPr marL="609585">
        <a:defRPr>
          <a:latin typeface="+mn-lt"/>
          <a:ea typeface="+mn-ea"/>
          <a:cs typeface="+mn-cs"/>
        </a:defRPr>
      </a:lvl2pPr>
      <a:lvl3pPr marL="1219170">
        <a:defRPr>
          <a:latin typeface="+mn-lt"/>
          <a:ea typeface="+mn-ea"/>
          <a:cs typeface="+mn-cs"/>
        </a:defRPr>
      </a:lvl3pPr>
      <a:lvl4pPr marL="1828754">
        <a:defRPr>
          <a:latin typeface="+mn-lt"/>
          <a:ea typeface="+mn-ea"/>
          <a:cs typeface="+mn-cs"/>
        </a:defRPr>
      </a:lvl4pPr>
      <a:lvl5pPr marL="2438339">
        <a:defRPr>
          <a:latin typeface="+mn-lt"/>
          <a:ea typeface="+mn-ea"/>
          <a:cs typeface="+mn-cs"/>
        </a:defRPr>
      </a:lvl5pPr>
      <a:lvl6pPr marL="3047924">
        <a:defRPr>
          <a:latin typeface="+mn-lt"/>
          <a:ea typeface="+mn-ea"/>
          <a:cs typeface="+mn-cs"/>
        </a:defRPr>
      </a:lvl6pPr>
      <a:lvl7pPr marL="3657509">
        <a:defRPr>
          <a:latin typeface="+mn-lt"/>
          <a:ea typeface="+mn-ea"/>
          <a:cs typeface="+mn-cs"/>
        </a:defRPr>
      </a:lvl7pPr>
      <a:lvl8pPr marL="4267093">
        <a:defRPr>
          <a:latin typeface="+mn-lt"/>
          <a:ea typeface="+mn-ea"/>
          <a:cs typeface="+mn-cs"/>
        </a:defRPr>
      </a:lvl8pPr>
      <a:lvl9pPr marL="4876678">
        <a:defRPr>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7" name="Google Shape;7;p1"/>
          <p:cNvSpPr/>
          <p:nvPr/>
        </p:nvSpPr>
        <p:spPr>
          <a:xfrm>
            <a:off x="0" y="6035501"/>
            <a:ext cx="12192000" cy="886000"/>
          </a:xfrm>
          <a:prstGeom prst="rect">
            <a:avLst/>
          </a:prstGeom>
          <a:solidFill>
            <a:srgbClr val="E64B3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solidFill>
                <a:schemeClr val="tx2"/>
              </a:solidFill>
            </a:endParaRPr>
          </a:p>
        </p:txBody>
      </p:sp>
      <p:sp>
        <p:nvSpPr>
          <p:cNvPr id="12" name="Google Shape;64;p13"/>
          <p:cNvSpPr/>
          <p:nvPr userDrawn="1"/>
        </p:nvSpPr>
        <p:spPr>
          <a:xfrm>
            <a:off x="462969" y="1444667"/>
            <a:ext cx="4184400" cy="91200"/>
          </a:xfrm>
          <a:prstGeom prst="rect">
            <a:avLst/>
          </a:prstGeom>
          <a:solidFill>
            <a:srgbClr val="FFC629"/>
          </a:solidFill>
          <a:ln>
            <a:noFill/>
          </a:ln>
        </p:spPr>
        <p:txBody>
          <a:bodyPr spcFirstLastPara="1" wrap="square" lIns="121900" tIns="121900" rIns="121900" bIns="121900" anchor="ctr" anchorCtr="0">
            <a:noAutofit/>
          </a:bodyPr>
          <a:lstStyle/>
          <a:p>
            <a:endParaRPr sz="1867"/>
          </a:p>
        </p:txBody>
      </p:sp>
      <p:sp>
        <p:nvSpPr>
          <p:cNvPr id="2" name="Title Placeholder 1"/>
          <p:cNvSpPr>
            <a:spLocks noGrp="1"/>
          </p:cNvSpPr>
          <p:nvPr>
            <p:ph type="title"/>
          </p:nvPr>
        </p:nvSpPr>
        <p:spPr>
          <a:xfrm>
            <a:off x="462966" y="303370"/>
            <a:ext cx="10890833" cy="132503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62966" y="1808993"/>
            <a:ext cx="10890833" cy="404590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4"/>
            <a:r>
              <a:rPr lang="en-US" dirty="0"/>
              <a:t>Third level</a:t>
            </a:r>
          </a:p>
        </p:txBody>
      </p:sp>
      <p:pic>
        <p:nvPicPr>
          <p:cNvPr id="4" name="Picture 3"/>
          <p:cNvPicPr>
            <a:picLocks noChangeAspect="1"/>
          </p:cNvPicPr>
          <p:nvPr userDrawn="1"/>
        </p:nvPicPr>
        <p:blipFill>
          <a:blip r:embed="rId8" cstate="print">
            <a:extLst>
              <a:ext uri="{28A0092B-C50C-407E-A947-70E740481C1C}">
                <a14:useLocalDpi xmlns:a14="http://schemas.microsoft.com/office/drawing/2010/main"/>
              </a:ext>
            </a:extLst>
          </a:blip>
          <a:stretch>
            <a:fillRect/>
          </a:stretch>
        </p:blipFill>
        <p:spPr>
          <a:xfrm>
            <a:off x="167235" y="6181954"/>
            <a:ext cx="4775869" cy="593095"/>
          </a:xfrm>
          <a:prstGeom prst="rect">
            <a:avLst/>
          </a:prstGeom>
        </p:spPr>
      </p:pic>
    </p:spTree>
    <p:extLst>
      <p:ext uri="{BB962C8B-B14F-4D97-AF65-F5344CB8AC3E}">
        <p14:creationId xmlns:p14="http://schemas.microsoft.com/office/powerpoint/2010/main" val="3040250904"/>
      </p:ext>
    </p:extLst>
  </p:cSld>
  <p:clrMap bg1="lt1" tx1="dk1" bg2="dk2" tx2="lt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4267" b="0" i="0" u="none" strike="noStrike" cap="all" baseline="0">
          <a:solidFill>
            <a:schemeClr val="accent3"/>
          </a:solidFill>
          <a:latin typeface="Raleway Black" panose="020B0604020202020204" charset="0"/>
          <a:ea typeface="Raleway Black" panose="020B0604020202020204" charset="0"/>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800"/>
        </a:spcAft>
        <a:buClr>
          <a:srgbClr val="000000"/>
        </a:buClr>
        <a:buFont typeface="Arial"/>
        <a:defRPr sz="3200" b="1" i="0" u="none" strike="noStrike" cap="none">
          <a:solidFill>
            <a:srgbClr val="000000"/>
          </a:solidFill>
          <a:latin typeface="Raleway" panose="020B0604020202020204" charset="0"/>
          <a:ea typeface="Raleway" panose="020B0604020202020204" charset="0"/>
          <a:cs typeface="Arial"/>
          <a:sym typeface="Arial"/>
        </a:defRPr>
      </a:lvl1pPr>
      <a:lvl2pPr marL="457143" marR="0" lvl="1" indent="-457143" algn="l" rtl="0">
        <a:lnSpc>
          <a:spcPct val="100000"/>
        </a:lnSpc>
        <a:spcBef>
          <a:spcPts val="0"/>
        </a:spcBef>
        <a:spcAft>
          <a:spcPts val="800"/>
        </a:spcAft>
        <a:buClr>
          <a:schemeClr val="accent1"/>
        </a:buClr>
        <a:buFont typeface="Wingdings" panose="05000000000000000000" pitchFamily="2" charset="2"/>
        <a:buChar char="§"/>
        <a:defRPr sz="3200" b="0" i="0" u="none" strike="noStrike" cap="none">
          <a:solidFill>
            <a:srgbClr val="000000"/>
          </a:solidFill>
          <a:latin typeface="Raleway" panose="020B0604020202020204" charset="0"/>
          <a:ea typeface="Raleway" panose="020B0604020202020204" charset="0"/>
          <a:cs typeface="Arial"/>
          <a:sym typeface="Arial"/>
        </a:defRPr>
      </a:lvl2pPr>
      <a:lvl3pPr marL="380956" marR="0" lvl="2" indent="-380956" algn="l" rtl="0">
        <a:lnSpc>
          <a:spcPct val="100000"/>
        </a:lnSpc>
        <a:spcBef>
          <a:spcPts val="0"/>
        </a:spcBef>
        <a:spcAft>
          <a:spcPts val="0"/>
        </a:spcAft>
        <a:buClr>
          <a:srgbClr val="000000"/>
        </a:buClr>
        <a:buFont typeface="Wingdings" panose="05000000000000000000" pitchFamily="2" charset="2"/>
        <a:buChar char="§"/>
        <a:defRPr sz="2400" b="0" i="0" u="none" strike="noStrike" cap="none">
          <a:solidFill>
            <a:srgbClr val="000000"/>
          </a:solidFill>
          <a:latin typeface="Raleway" panose="020B0604020202020204" charset="0"/>
          <a:ea typeface="Raleway" panose="020B0604020202020204" charset="0"/>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Raleway" panose="020B0604020202020204" charset="0"/>
          <a:cs typeface="Arial"/>
          <a:sym typeface="Arial"/>
        </a:defRPr>
      </a:lvl4pPr>
      <a:lvl5pPr marL="922752" marR="0" lvl="4" indent="-469846" algn="l" rtl="0">
        <a:lnSpc>
          <a:spcPct val="100000"/>
        </a:lnSpc>
        <a:spcBef>
          <a:spcPts val="0"/>
        </a:spcBef>
        <a:spcAft>
          <a:spcPts val="533"/>
        </a:spcAft>
        <a:buClr>
          <a:schemeClr val="accent1"/>
        </a:buClr>
        <a:buFont typeface="Raleway" panose="020B0604020202020204" charset="0"/>
        <a:buChar char="‒"/>
        <a:defRPr sz="2400" b="0" i="0" u="none" strike="noStrike" cap="none">
          <a:solidFill>
            <a:srgbClr val="000000"/>
          </a:solidFill>
          <a:latin typeface="Raleway" panose="020B0604020202020204" charset="0"/>
          <a:ea typeface="Raleway" panose="020B0604020202020204" charset="0"/>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16.xml"/><Relationship Id="rId5" Type="http://schemas.openxmlformats.org/officeDocument/2006/relationships/hyperlink" Target="http://www.dreamofwildhealth.org/" TargetMode="Externa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17.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hyperlink" Target="mailto:dmorrison@boisforte-nsn.gov" TargetMode="External"/><Relationship Id="rId7" Type="http://schemas.openxmlformats.org/officeDocument/2006/relationships/hyperlink" Target="mailto:LouN@pillsburyunited.org"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hyperlink" Target="mailto:FowziaA@pillsburyunited.org" TargetMode="External"/><Relationship Id="rId5" Type="http://schemas.openxmlformats.org/officeDocument/2006/relationships/hyperlink" Target="mailto:Janssen@hmongfarmers.com" TargetMode="External"/><Relationship Id="rId4" Type="http://schemas.openxmlformats.org/officeDocument/2006/relationships/hyperlink" Target="mailto:neely@dreamofwildhealth.org"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2harvest.org/who--how-we-help/advocacy/#.YnFQJe3MLIU"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143262-4B68-4EAE-9711-ED5F4451E3A0}"/>
              </a:ext>
            </a:extLst>
          </p:cNvPr>
          <p:cNvSpPr>
            <a:spLocks noGrp="1"/>
          </p:cNvSpPr>
          <p:nvPr>
            <p:ph type="ctrTitle"/>
          </p:nvPr>
        </p:nvSpPr>
        <p:spPr/>
        <p:txBody>
          <a:bodyPr>
            <a:normAutofit fontScale="90000"/>
          </a:bodyPr>
          <a:lstStyle/>
          <a:p>
            <a:r>
              <a:rPr lang="en-US" dirty="0"/>
              <a:t>Eliminating Health Disparities through Food Justice</a:t>
            </a:r>
          </a:p>
        </p:txBody>
      </p:sp>
      <p:sp>
        <p:nvSpPr>
          <p:cNvPr id="3" name="Subtitle 2">
            <a:extLst>
              <a:ext uri="{FF2B5EF4-FFF2-40B4-BE49-F238E27FC236}">
                <a16:creationId xmlns:a16="http://schemas.microsoft.com/office/drawing/2014/main" id="{0BE27124-E6D4-4B97-848E-307F11F9773F}"/>
              </a:ext>
            </a:extLst>
          </p:cNvPr>
          <p:cNvSpPr>
            <a:spLocks noGrp="1"/>
          </p:cNvSpPr>
          <p:nvPr>
            <p:ph type="subTitle" idx="1"/>
          </p:nvPr>
        </p:nvSpPr>
        <p:spPr/>
        <p:txBody>
          <a:bodyPr>
            <a:normAutofit lnSpcReduction="10000"/>
          </a:bodyPr>
          <a:lstStyle/>
          <a:p>
            <a:r>
              <a:rPr lang="en-US" dirty="0" err="1"/>
              <a:t>Bois</a:t>
            </a:r>
            <a:r>
              <a:rPr lang="en-US" dirty="0"/>
              <a:t> Forte Tribal Government | David Morrison </a:t>
            </a:r>
          </a:p>
          <a:p>
            <a:r>
              <a:rPr lang="en-US" dirty="0"/>
              <a:t>Dream of Wild Health | Neely Snyder</a:t>
            </a:r>
          </a:p>
          <a:p>
            <a:r>
              <a:rPr lang="en-US" dirty="0"/>
              <a:t>Hmong American Farmers Association | Janssen Hang </a:t>
            </a:r>
          </a:p>
          <a:p>
            <a:r>
              <a:rPr lang="en-US" dirty="0"/>
              <a:t>Pillsbury United Communities | Fowzia Abdullahi &amp; Lou Nelson</a:t>
            </a:r>
          </a:p>
        </p:txBody>
      </p:sp>
    </p:spTree>
    <p:extLst>
      <p:ext uri="{BB962C8B-B14F-4D97-AF65-F5344CB8AC3E}">
        <p14:creationId xmlns:p14="http://schemas.microsoft.com/office/powerpoint/2010/main" val="24581661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 y="0"/>
            <a:ext cx="8024892" cy="6833565"/>
          </a:xfrm>
          <a:prstGeom prst="rect">
            <a:avLst/>
          </a:prstGeom>
        </p:spPr>
      </p:pic>
      <p:pic>
        <p:nvPicPr>
          <p:cNvPr id="3" name="object 3"/>
          <p:cNvPicPr/>
          <p:nvPr/>
        </p:nvPicPr>
        <p:blipFill>
          <a:blip r:embed="rId3" cstate="print"/>
          <a:stretch>
            <a:fillRect/>
          </a:stretch>
        </p:blipFill>
        <p:spPr>
          <a:xfrm>
            <a:off x="8594612" y="142574"/>
            <a:ext cx="1497545" cy="1152495"/>
          </a:xfrm>
          <a:prstGeom prst="rect">
            <a:avLst/>
          </a:prstGeom>
        </p:spPr>
      </p:pic>
      <p:pic>
        <p:nvPicPr>
          <p:cNvPr id="4" name="object 4"/>
          <p:cNvPicPr/>
          <p:nvPr/>
        </p:nvPicPr>
        <p:blipFill>
          <a:blip r:embed="rId4" cstate="print"/>
          <a:stretch>
            <a:fillRect/>
          </a:stretch>
        </p:blipFill>
        <p:spPr>
          <a:xfrm>
            <a:off x="8741110" y="1425387"/>
            <a:ext cx="1383601" cy="765615"/>
          </a:xfrm>
          <a:prstGeom prst="rect">
            <a:avLst/>
          </a:prstGeom>
        </p:spPr>
      </p:pic>
      <p:sp>
        <p:nvSpPr>
          <p:cNvPr id="5" name="object 5"/>
          <p:cNvSpPr txBox="1"/>
          <p:nvPr/>
        </p:nvSpPr>
        <p:spPr>
          <a:xfrm>
            <a:off x="10219163" y="757543"/>
            <a:ext cx="1232747" cy="489942"/>
          </a:xfrm>
          <a:prstGeom prst="rect">
            <a:avLst/>
          </a:prstGeom>
        </p:spPr>
        <p:txBody>
          <a:bodyPr vert="horz" wrap="square" lIns="0" tIns="17780" rIns="0" bIns="0" rtlCol="0">
            <a:spAutoFit/>
          </a:bodyPr>
          <a:lstStyle/>
          <a:p>
            <a:pPr marL="16933" defTabSz="1219170">
              <a:spcBef>
                <a:spcPts val="140"/>
              </a:spcBef>
            </a:pPr>
            <a:r>
              <a:rPr sz="3067" kern="0" spc="193" dirty="0">
                <a:solidFill>
                  <a:srgbClr val="151313"/>
                </a:solidFill>
                <a:latin typeface="Times New Roman"/>
                <a:cs typeface="Times New Roman"/>
              </a:rPr>
              <a:t>Dream</a:t>
            </a:r>
            <a:endParaRPr sz="3067" kern="0">
              <a:solidFill>
                <a:sysClr val="windowText" lastClr="000000"/>
              </a:solidFill>
              <a:latin typeface="Times New Roman"/>
              <a:cs typeface="Times New Roman"/>
            </a:endParaRPr>
          </a:p>
        </p:txBody>
      </p:sp>
      <p:sp>
        <p:nvSpPr>
          <p:cNvPr id="6" name="object 6"/>
          <p:cNvSpPr txBox="1"/>
          <p:nvPr/>
        </p:nvSpPr>
        <p:spPr>
          <a:xfrm>
            <a:off x="8517408" y="1255399"/>
            <a:ext cx="1210733" cy="212088"/>
          </a:xfrm>
          <a:prstGeom prst="rect">
            <a:avLst/>
          </a:prstGeom>
        </p:spPr>
        <p:txBody>
          <a:bodyPr vert="horz" wrap="square" lIns="0" tIns="16933" rIns="0" bIns="0" rtlCol="0">
            <a:spAutoFit/>
          </a:bodyPr>
          <a:lstStyle/>
          <a:p>
            <a:pPr marL="16933" defTabSz="1219170">
              <a:spcBef>
                <a:spcPts val="133"/>
              </a:spcBef>
            </a:pPr>
            <a:r>
              <a:rPr sz="1267" kern="0" spc="160" dirty="0">
                <a:solidFill>
                  <a:srgbClr val="3B4242"/>
                </a:solidFill>
                <a:latin typeface="Times New Roman"/>
                <a:cs typeface="Times New Roman"/>
              </a:rPr>
              <a:t>.:,</a:t>
            </a:r>
            <a:r>
              <a:rPr sz="1267" kern="0" spc="160" dirty="0">
                <a:solidFill>
                  <a:srgbClr val="282D2A"/>
                </a:solidFill>
                <a:latin typeface="Times New Roman"/>
                <a:cs typeface="Times New Roman"/>
              </a:rPr>
              <a:t>.»:&gt;-</a:t>
            </a:r>
            <a:r>
              <a:rPr sz="1267" kern="0" spc="133" dirty="0">
                <a:solidFill>
                  <a:srgbClr val="151313"/>
                </a:solidFill>
                <a:latin typeface="Times New Roman"/>
                <a:cs typeface="Times New Roman"/>
              </a:rPr>
              <a:t>..-</a:t>
            </a:r>
            <a:r>
              <a:rPr sz="1267" kern="0" spc="147" dirty="0">
                <a:solidFill>
                  <a:srgbClr val="151313"/>
                </a:solidFill>
                <a:latin typeface="Times New Roman"/>
                <a:cs typeface="Times New Roman"/>
              </a:rPr>
              <a:t>.</a:t>
            </a:r>
            <a:r>
              <a:rPr sz="867" kern="0" spc="147" dirty="0">
                <a:solidFill>
                  <a:srgbClr val="151313"/>
                </a:solidFill>
                <a:latin typeface="Arial"/>
                <a:cs typeface="Arial"/>
              </a:rPr>
              <a:t>■</a:t>
            </a:r>
            <a:r>
              <a:rPr sz="1267" kern="0" spc="147" dirty="0">
                <a:solidFill>
                  <a:srgbClr val="8E8C8E"/>
                </a:solidFill>
                <a:latin typeface="Times New Roman"/>
                <a:cs typeface="Times New Roman"/>
              </a:rPr>
              <a:t>.</a:t>
            </a:r>
            <a:r>
              <a:rPr sz="1267" kern="0" spc="147" dirty="0">
                <a:solidFill>
                  <a:srgbClr val="151313"/>
                </a:solidFill>
                <a:latin typeface="Times New Roman"/>
                <a:cs typeface="Times New Roman"/>
              </a:rPr>
              <a:t>-</a:t>
            </a:r>
            <a:r>
              <a:rPr sz="1267" kern="0" spc="173" dirty="0">
                <a:solidFill>
                  <a:srgbClr val="5E3436"/>
                </a:solidFill>
                <a:latin typeface="Times New Roman"/>
                <a:cs typeface="Times New Roman"/>
              </a:rPr>
              <a:t>1</a:t>
            </a:r>
            <a:endParaRPr sz="1267" kern="0">
              <a:solidFill>
                <a:sysClr val="windowText" lastClr="000000"/>
              </a:solidFill>
              <a:latin typeface="Times New Roman"/>
              <a:cs typeface="Times New Roman"/>
            </a:endParaRPr>
          </a:p>
        </p:txBody>
      </p:sp>
      <p:sp>
        <p:nvSpPr>
          <p:cNvPr id="7" name="object 7"/>
          <p:cNvSpPr txBox="1"/>
          <p:nvPr/>
        </p:nvSpPr>
        <p:spPr>
          <a:xfrm>
            <a:off x="9997969" y="1009356"/>
            <a:ext cx="1509607" cy="916491"/>
          </a:xfrm>
          <a:prstGeom prst="rect">
            <a:avLst/>
          </a:prstGeom>
        </p:spPr>
        <p:txBody>
          <a:bodyPr vert="horz" wrap="square" lIns="0" tIns="94827" rIns="0" bIns="0" rtlCol="0">
            <a:spAutoFit/>
          </a:bodyPr>
          <a:lstStyle/>
          <a:p>
            <a:pPr marL="16933" marR="6773" indent="226901" defTabSz="1219170">
              <a:lnSpc>
                <a:spcPts val="3240"/>
              </a:lnSpc>
              <a:spcBef>
                <a:spcPts val="747"/>
              </a:spcBef>
            </a:pPr>
            <a:r>
              <a:rPr sz="2933" kern="0" dirty="0">
                <a:solidFill>
                  <a:srgbClr val="282D2A"/>
                </a:solidFill>
                <a:latin typeface="Times New Roman"/>
                <a:cs typeface="Times New Roman"/>
              </a:rPr>
              <a:t>a</a:t>
            </a:r>
            <a:r>
              <a:rPr sz="2933" kern="0" dirty="0">
                <a:solidFill>
                  <a:srgbClr val="151313"/>
                </a:solidFill>
                <a:latin typeface="Times New Roman"/>
                <a:cs typeface="Times New Roman"/>
              </a:rPr>
              <a:t>t</a:t>
            </a:r>
            <a:r>
              <a:rPr sz="2933" kern="0" spc="53" dirty="0">
                <a:solidFill>
                  <a:srgbClr val="151313"/>
                </a:solidFill>
                <a:latin typeface="Times New Roman"/>
                <a:cs typeface="Times New Roman"/>
              </a:rPr>
              <a:t> </a:t>
            </a:r>
            <a:r>
              <a:rPr sz="2867" kern="0" spc="-13" dirty="0">
                <a:solidFill>
                  <a:srgbClr val="151313"/>
                </a:solidFill>
                <a:latin typeface="Arial"/>
                <a:cs typeface="Arial"/>
              </a:rPr>
              <a:t>Wi</a:t>
            </a:r>
            <a:r>
              <a:rPr sz="3200" kern="0" spc="-13" dirty="0">
                <a:solidFill>
                  <a:srgbClr val="151313"/>
                </a:solidFill>
                <a:latin typeface="Arial"/>
                <a:cs typeface="Arial"/>
              </a:rPr>
              <a:t>Id</a:t>
            </a:r>
            <a:r>
              <a:rPr sz="3200" kern="0" spc="-13" dirty="0">
                <a:solidFill>
                  <a:srgbClr val="41B18E"/>
                </a:solidFill>
                <a:latin typeface="Arial"/>
                <a:cs typeface="Arial"/>
              </a:rPr>
              <a:t>' </a:t>
            </a:r>
            <a:r>
              <a:rPr sz="2867" kern="0" spc="373" dirty="0">
                <a:solidFill>
                  <a:srgbClr val="41B18E"/>
                </a:solidFill>
                <a:latin typeface="Arial"/>
                <a:cs typeface="Arial"/>
              </a:rPr>
              <a:t>'</a:t>
            </a:r>
            <a:r>
              <a:rPr sz="2867" kern="0" spc="373" dirty="0">
                <a:solidFill>
                  <a:srgbClr val="151313"/>
                </a:solidFill>
                <a:latin typeface="Arial"/>
                <a:cs typeface="Arial"/>
              </a:rPr>
              <a:t>Health</a:t>
            </a:r>
            <a:endParaRPr sz="2867" kern="0">
              <a:solidFill>
                <a:sysClr val="windowText" lastClr="000000"/>
              </a:solidFill>
              <a:latin typeface="Arial"/>
              <a:cs typeface="Arial"/>
            </a:endParaRPr>
          </a:p>
        </p:txBody>
      </p:sp>
      <p:sp>
        <p:nvSpPr>
          <p:cNvPr id="8" name="object 8"/>
          <p:cNvSpPr txBox="1"/>
          <p:nvPr/>
        </p:nvSpPr>
        <p:spPr>
          <a:xfrm>
            <a:off x="8274524" y="2437418"/>
            <a:ext cx="3181773" cy="1774845"/>
          </a:xfrm>
          <a:prstGeom prst="rect">
            <a:avLst/>
          </a:prstGeom>
        </p:spPr>
        <p:txBody>
          <a:bodyPr vert="horz" wrap="square" lIns="0" tIns="17780" rIns="0" bIns="0" rtlCol="0">
            <a:spAutoFit/>
          </a:bodyPr>
          <a:lstStyle/>
          <a:p>
            <a:pPr marL="474121" defTabSz="1219170">
              <a:lnSpc>
                <a:spcPts val="2593"/>
              </a:lnSpc>
              <a:spcBef>
                <a:spcPts val="140"/>
              </a:spcBef>
            </a:pPr>
            <a:r>
              <a:rPr sz="2667" kern="0" spc="152" dirty="0">
                <a:solidFill>
                  <a:srgbClr val="C3070A"/>
                </a:solidFill>
                <a:latin typeface="Times New Roman"/>
                <a:cs typeface="Times New Roman"/>
              </a:rPr>
              <a:t>Connect</a:t>
            </a:r>
            <a:r>
              <a:rPr sz="2667" kern="0" spc="333" dirty="0">
                <a:solidFill>
                  <a:srgbClr val="C3070A"/>
                </a:solidFill>
                <a:latin typeface="Times New Roman"/>
                <a:cs typeface="Times New Roman"/>
              </a:rPr>
              <a:t> </a:t>
            </a:r>
            <a:r>
              <a:rPr sz="2667" kern="0" spc="167" dirty="0">
                <a:solidFill>
                  <a:srgbClr val="C3070A"/>
                </a:solidFill>
                <a:latin typeface="Times New Roman"/>
                <a:cs typeface="Times New Roman"/>
              </a:rPr>
              <a:t>with</a:t>
            </a:r>
            <a:r>
              <a:rPr sz="2667" kern="0" spc="320" dirty="0">
                <a:solidFill>
                  <a:srgbClr val="C3070A"/>
                </a:solidFill>
                <a:latin typeface="Times New Roman"/>
                <a:cs typeface="Times New Roman"/>
              </a:rPr>
              <a:t> </a:t>
            </a:r>
            <a:r>
              <a:rPr sz="2667" kern="0" spc="127" dirty="0">
                <a:solidFill>
                  <a:srgbClr val="C3070A"/>
                </a:solidFill>
                <a:latin typeface="Times New Roman"/>
                <a:cs typeface="Times New Roman"/>
              </a:rPr>
              <a:t>us!</a:t>
            </a:r>
            <a:endParaRPr sz="2667" kern="0">
              <a:solidFill>
                <a:sysClr val="windowText" lastClr="000000"/>
              </a:solidFill>
              <a:latin typeface="Times New Roman"/>
              <a:cs typeface="Times New Roman"/>
            </a:endParaRPr>
          </a:p>
          <a:p>
            <a:pPr marL="801773" indent="-764521" defTabSz="1219170">
              <a:lnSpc>
                <a:spcPts val="5213"/>
              </a:lnSpc>
              <a:buClr>
                <a:srgbClr val="C3070A"/>
              </a:buClr>
              <a:buSzPct val="311538"/>
              <a:buFont typeface="Arial"/>
              <a:buAutoNum type="arabicPlain"/>
              <a:tabLst>
                <a:tab pos="801773" algn="l"/>
                <a:tab pos="802620" algn="l"/>
              </a:tabLst>
            </a:pPr>
            <a:r>
              <a:rPr sz="1733" kern="0" spc="133" dirty="0">
                <a:solidFill>
                  <a:srgbClr val="B6161D"/>
                </a:solidFill>
                <a:latin typeface="Times New Roman"/>
                <a:cs typeface="Times New Roman"/>
              </a:rPr>
              <a:t>@dreamofwildhealth</a:t>
            </a:r>
            <a:endParaRPr sz="1733" kern="0">
              <a:solidFill>
                <a:sysClr val="windowText" lastClr="000000"/>
              </a:solidFill>
              <a:latin typeface="Times New Roman"/>
              <a:cs typeface="Times New Roman"/>
            </a:endParaRPr>
          </a:p>
          <a:p>
            <a:pPr marL="380990" indent="-364904" defTabSz="1219170">
              <a:lnSpc>
                <a:spcPts val="5900"/>
              </a:lnSpc>
              <a:buFontTx/>
              <a:buAutoNum type="arabicPlain"/>
              <a:tabLst>
                <a:tab pos="381837" algn="l"/>
              </a:tabLst>
            </a:pPr>
            <a:r>
              <a:rPr sz="5467" b="1" u="heavy" kern="0" spc="-1125" dirty="0">
                <a:solidFill>
                  <a:srgbClr val="C3070A"/>
                </a:solidFill>
                <a:uFill>
                  <a:solidFill>
                    <a:srgbClr val="C3070A"/>
                  </a:solidFill>
                </a:uFill>
                <a:latin typeface="Arial"/>
                <a:cs typeface="Arial"/>
              </a:rPr>
              <a:t>1</a:t>
            </a:r>
            <a:r>
              <a:rPr sz="5467" b="1" kern="0" spc="33" dirty="0">
                <a:solidFill>
                  <a:srgbClr val="C3070A"/>
                </a:solidFill>
                <a:latin typeface="Arial"/>
                <a:cs typeface="Arial"/>
              </a:rPr>
              <a:t> </a:t>
            </a:r>
            <a:r>
              <a:rPr sz="1733" kern="0" spc="133" dirty="0">
                <a:solidFill>
                  <a:srgbClr val="B6161D"/>
                </a:solidFill>
                <a:latin typeface="Times New Roman"/>
                <a:cs typeface="Times New Roman"/>
              </a:rPr>
              <a:t>@dreamofwildhealth</a:t>
            </a:r>
            <a:endParaRPr sz="1733" kern="0">
              <a:solidFill>
                <a:sysClr val="windowText" lastClr="000000"/>
              </a:solidFill>
              <a:latin typeface="Times New Roman"/>
              <a:cs typeface="Times New Roman"/>
            </a:endParaRPr>
          </a:p>
        </p:txBody>
      </p:sp>
      <p:sp>
        <p:nvSpPr>
          <p:cNvPr id="9" name="object 9"/>
          <p:cNvSpPr txBox="1"/>
          <p:nvPr/>
        </p:nvSpPr>
        <p:spPr>
          <a:xfrm>
            <a:off x="8234079" y="3475445"/>
            <a:ext cx="679027" cy="2676801"/>
          </a:xfrm>
          <a:prstGeom prst="rect">
            <a:avLst/>
          </a:prstGeom>
        </p:spPr>
        <p:txBody>
          <a:bodyPr vert="horz" wrap="square" lIns="0" tIns="458893" rIns="0" bIns="0" rtlCol="0">
            <a:spAutoFit/>
          </a:bodyPr>
          <a:lstStyle/>
          <a:p>
            <a:pPr marL="85511" defTabSz="1219170">
              <a:spcBef>
                <a:spcPts val="3613"/>
              </a:spcBef>
            </a:pPr>
            <a:r>
              <a:rPr sz="5800" b="1" kern="0" spc="-33" dirty="0">
                <a:solidFill>
                  <a:srgbClr val="C3070A"/>
                </a:solidFill>
                <a:latin typeface="Times New Roman"/>
                <a:cs typeface="Times New Roman"/>
              </a:rPr>
              <a:t>rl</a:t>
            </a:r>
            <a:endParaRPr sz="5800" kern="0">
              <a:solidFill>
                <a:sysClr val="windowText" lastClr="000000"/>
              </a:solidFill>
              <a:latin typeface="Times New Roman"/>
              <a:cs typeface="Times New Roman"/>
            </a:endParaRPr>
          </a:p>
          <a:p>
            <a:pPr marL="93978" defTabSz="1219170">
              <a:lnSpc>
                <a:spcPts val="2760"/>
              </a:lnSpc>
              <a:spcBef>
                <a:spcPts val="1560"/>
              </a:spcBef>
            </a:pPr>
            <a:r>
              <a:rPr sz="2600" b="1" kern="0" spc="-373" dirty="0">
                <a:solidFill>
                  <a:srgbClr val="C3070A"/>
                </a:solidFill>
                <a:latin typeface="Arial"/>
                <a:cs typeface="Arial"/>
              </a:rPr>
              <a:t>1</a:t>
            </a:r>
            <a:r>
              <a:rPr sz="2600" b="1" kern="0" spc="-1240" dirty="0">
                <a:solidFill>
                  <a:srgbClr val="C3070A"/>
                </a:solidFill>
                <a:latin typeface="Arial"/>
                <a:cs typeface="Arial"/>
              </a:rPr>
              <a:t>1</a:t>
            </a:r>
            <a:r>
              <a:rPr sz="2900" kern="0" spc="-1400" baseline="38314" dirty="0">
                <a:solidFill>
                  <a:srgbClr val="C3070A"/>
                </a:solidFill>
                <a:latin typeface="Arial"/>
                <a:cs typeface="Arial"/>
              </a:rPr>
              <a:t>Y</a:t>
            </a:r>
            <a:r>
              <a:rPr sz="2600" b="1" kern="0" spc="-373" dirty="0">
                <a:solidFill>
                  <a:srgbClr val="C3070A"/>
                </a:solidFill>
                <a:latin typeface="Arial"/>
                <a:cs typeface="Arial"/>
              </a:rPr>
              <a:t>'</a:t>
            </a:r>
            <a:r>
              <a:rPr sz="2600" b="1" kern="0" spc="-1187" dirty="0">
                <a:solidFill>
                  <a:srgbClr val="C3070A"/>
                </a:solidFill>
                <a:latin typeface="Arial"/>
                <a:cs typeface="Arial"/>
              </a:rPr>
              <a:t>!</a:t>
            </a:r>
            <a:r>
              <a:rPr sz="2900" kern="0" spc="-1149" baseline="38314" dirty="0">
                <a:solidFill>
                  <a:srgbClr val="C3070A"/>
                </a:solidFill>
                <a:latin typeface="Arial"/>
                <a:cs typeface="Arial"/>
              </a:rPr>
              <a:t>o</a:t>
            </a:r>
            <a:r>
              <a:rPr sz="2600" b="1" kern="0" spc="-1347" dirty="0">
                <a:solidFill>
                  <a:srgbClr val="C3070A"/>
                </a:solidFill>
                <a:latin typeface="Arial"/>
                <a:cs typeface="Arial"/>
              </a:rPr>
              <a:t>1</a:t>
            </a:r>
            <a:r>
              <a:rPr sz="2900" kern="0" spc="-940" baseline="38314" dirty="0">
                <a:solidFill>
                  <a:srgbClr val="C3070A"/>
                </a:solidFill>
                <a:latin typeface="Arial"/>
                <a:cs typeface="Arial"/>
              </a:rPr>
              <a:t>u</a:t>
            </a:r>
            <a:r>
              <a:rPr sz="2600" b="1" kern="0" spc="-373" dirty="0">
                <a:solidFill>
                  <a:srgbClr val="C3070A"/>
                </a:solidFill>
                <a:latin typeface="Arial"/>
                <a:cs typeface="Arial"/>
              </a:rPr>
              <a:t>!1</a:t>
            </a:r>
            <a:endParaRPr sz="2600" kern="0">
              <a:solidFill>
                <a:sysClr val="windowText" lastClr="000000"/>
              </a:solidFill>
              <a:latin typeface="Arial"/>
              <a:cs typeface="Arial"/>
            </a:endParaRPr>
          </a:p>
          <a:p>
            <a:pPr marL="50799" defTabSz="1219170">
              <a:lnSpc>
                <a:spcPts val="5880"/>
              </a:lnSpc>
            </a:pPr>
            <a:r>
              <a:rPr sz="5200" kern="0" spc="-793" dirty="0">
                <a:solidFill>
                  <a:srgbClr val="C3070A"/>
                </a:solidFill>
                <a:latin typeface="Arial"/>
                <a:cs typeface="Arial"/>
              </a:rPr>
              <a:t>Im</a:t>
            </a:r>
            <a:endParaRPr sz="5200" kern="0">
              <a:solidFill>
                <a:sysClr val="windowText" lastClr="000000"/>
              </a:solidFill>
              <a:latin typeface="Arial"/>
              <a:cs typeface="Arial"/>
            </a:endParaRPr>
          </a:p>
        </p:txBody>
      </p:sp>
      <p:sp>
        <p:nvSpPr>
          <p:cNvPr id="10" name="object 10"/>
          <p:cNvSpPr txBox="1"/>
          <p:nvPr/>
        </p:nvSpPr>
        <p:spPr>
          <a:xfrm>
            <a:off x="9096343" y="4433586"/>
            <a:ext cx="2034540" cy="283774"/>
          </a:xfrm>
          <a:prstGeom prst="rect">
            <a:avLst/>
          </a:prstGeom>
        </p:spPr>
        <p:txBody>
          <a:bodyPr vert="horz" wrap="square" lIns="0" tIns="16933" rIns="0" bIns="0" rtlCol="0">
            <a:spAutoFit/>
          </a:bodyPr>
          <a:lstStyle/>
          <a:p>
            <a:pPr marL="16933" defTabSz="1219170">
              <a:spcBef>
                <a:spcPts val="133"/>
              </a:spcBef>
            </a:pPr>
            <a:r>
              <a:rPr sz="1733" kern="0" spc="133" dirty="0">
                <a:solidFill>
                  <a:srgbClr val="B6161D"/>
                </a:solidFill>
                <a:latin typeface="Times New Roman"/>
                <a:cs typeface="Times New Roman"/>
              </a:rPr>
              <a:t>@dreamwildhealth</a:t>
            </a:r>
            <a:endParaRPr sz="1733" kern="0">
              <a:solidFill>
                <a:sysClr val="windowText" lastClr="000000"/>
              </a:solidFill>
              <a:latin typeface="Times New Roman"/>
              <a:cs typeface="Times New Roman"/>
            </a:endParaRPr>
          </a:p>
        </p:txBody>
      </p:sp>
      <p:sp>
        <p:nvSpPr>
          <p:cNvPr id="11" name="object 11"/>
          <p:cNvSpPr txBox="1"/>
          <p:nvPr/>
        </p:nvSpPr>
        <p:spPr>
          <a:xfrm>
            <a:off x="9073927" y="5109608"/>
            <a:ext cx="2330027" cy="283774"/>
          </a:xfrm>
          <a:prstGeom prst="rect">
            <a:avLst/>
          </a:prstGeom>
        </p:spPr>
        <p:txBody>
          <a:bodyPr vert="horz" wrap="square" lIns="0" tIns="16933" rIns="0" bIns="0" rtlCol="0">
            <a:spAutoFit/>
          </a:bodyPr>
          <a:lstStyle/>
          <a:p>
            <a:pPr marL="16933" defTabSz="1219170">
              <a:spcBef>
                <a:spcPts val="133"/>
              </a:spcBef>
            </a:pPr>
            <a:r>
              <a:rPr sz="1733" kern="0" spc="140" dirty="0">
                <a:solidFill>
                  <a:srgbClr val="B6161D"/>
                </a:solidFill>
                <a:latin typeface="Times New Roman"/>
                <a:cs typeface="Times New Roman"/>
              </a:rPr>
              <a:t>/c/dreamofwildhealth</a:t>
            </a:r>
            <a:endParaRPr sz="1733" kern="0">
              <a:solidFill>
                <a:sysClr val="windowText" lastClr="000000"/>
              </a:solidFill>
              <a:latin typeface="Times New Roman"/>
              <a:cs typeface="Times New Roman"/>
            </a:endParaRPr>
          </a:p>
        </p:txBody>
      </p:sp>
      <p:sp>
        <p:nvSpPr>
          <p:cNvPr id="12" name="object 12"/>
          <p:cNvSpPr txBox="1"/>
          <p:nvPr/>
        </p:nvSpPr>
        <p:spPr>
          <a:xfrm>
            <a:off x="9112621" y="5744906"/>
            <a:ext cx="2252980" cy="283774"/>
          </a:xfrm>
          <a:prstGeom prst="rect">
            <a:avLst/>
          </a:prstGeom>
        </p:spPr>
        <p:txBody>
          <a:bodyPr vert="horz" wrap="square" lIns="0" tIns="16933" rIns="0" bIns="0" rtlCol="0">
            <a:spAutoFit/>
          </a:bodyPr>
          <a:lstStyle/>
          <a:p>
            <a:pPr marL="16933" defTabSz="1219170">
              <a:spcBef>
                <a:spcPts val="133"/>
              </a:spcBef>
            </a:pPr>
            <a:r>
              <a:rPr sz="1733" kern="0" spc="133" dirty="0">
                <a:solidFill>
                  <a:srgbClr val="B6161D"/>
                </a:solidFill>
                <a:latin typeface="Times New Roman"/>
                <a:cs typeface="Times New Roman"/>
              </a:rPr>
              <a:t>@dreamofwildhealth</a:t>
            </a:r>
            <a:endParaRPr sz="1733" kern="0">
              <a:solidFill>
                <a:sysClr val="windowText" lastClr="000000"/>
              </a:solidFill>
              <a:latin typeface="Times New Roman"/>
              <a:cs typeface="Times New Roman"/>
            </a:endParaRPr>
          </a:p>
        </p:txBody>
      </p:sp>
      <p:sp>
        <p:nvSpPr>
          <p:cNvPr id="13" name="object 13"/>
          <p:cNvSpPr txBox="1"/>
          <p:nvPr/>
        </p:nvSpPr>
        <p:spPr>
          <a:xfrm>
            <a:off x="8539686" y="6380204"/>
            <a:ext cx="3267287" cy="283774"/>
          </a:xfrm>
          <a:prstGeom prst="rect">
            <a:avLst/>
          </a:prstGeom>
        </p:spPr>
        <p:txBody>
          <a:bodyPr vert="horz" wrap="square" lIns="0" tIns="16933" rIns="0" bIns="0" rtlCol="0">
            <a:spAutoFit/>
          </a:bodyPr>
          <a:lstStyle/>
          <a:p>
            <a:pPr marL="16933" defTabSz="1219170">
              <a:spcBef>
                <a:spcPts val="133"/>
              </a:spcBef>
            </a:pPr>
            <a:r>
              <a:rPr sz="1733" kern="0" spc="193" dirty="0">
                <a:solidFill>
                  <a:srgbClr val="B6161D"/>
                </a:solidFill>
                <a:latin typeface="Times New Roman"/>
                <a:cs typeface="Times New Roman"/>
                <a:hlinkClick r:id="rId5"/>
              </a:rPr>
              <a:t>www.dreamofwildhealth.org</a:t>
            </a:r>
            <a:endParaRPr sz="1733" kern="0">
              <a:solidFill>
                <a:sysClr val="windowText" lastClr="000000"/>
              </a:solidFill>
              <a:latin typeface="Times New Roman"/>
              <a:cs typeface="Times New Roman"/>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Food + Community Health</a:t>
            </a:r>
          </a:p>
        </p:txBody>
      </p:sp>
      <p:sp>
        <p:nvSpPr>
          <p:cNvPr id="5" name="Text Placeholder 4"/>
          <p:cNvSpPr>
            <a:spLocks noGrp="1"/>
          </p:cNvSpPr>
          <p:nvPr>
            <p:ph type="body" sz="quarter" idx="10"/>
          </p:nvPr>
        </p:nvSpPr>
        <p:spPr>
          <a:xfrm>
            <a:off x="3062653" y="3743792"/>
            <a:ext cx="6377519" cy="1666409"/>
          </a:xfrm>
        </p:spPr>
        <p:txBody>
          <a:bodyPr>
            <a:normAutofit/>
          </a:bodyPr>
          <a:lstStyle/>
          <a:p>
            <a:r>
              <a:rPr lang="en-US" dirty="0"/>
              <a:t>Fowzia Abdullahi &amp; Lou Nelson</a:t>
            </a:r>
          </a:p>
          <a:p>
            <a:r>
              <a:rPr lang="en-US" sz="2667" dirty="0"/>
              <a:t>Pillsbury United Communities Community Health Team</a:t>
            </a:r>
          </a:p>
        </p:txBody>
      </p:sp>
    </p:spTree>
    <p:extLst>
      <p:ext uri="{BB962C8B-B14F-4D97-AF65-F5344CB8AC3E}">
        <p14:creationId xmlns:p14="http://schemas.microsoft.com/office/powerpoint/2010/main" val="13271679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Who we are</a:t>
            </a:r>
          </a:p>
        </p:txBody>
      </p:sp>
      <p:sp>
        <p:nvSpPr>
          <p:cNvPr id="6" name="Text Placeholder 5"/>
          <p:cNvSpPr>
            <a:spLocks noGrp="1"/>
          </p:cNvSpPr>
          <p:nvPr>
            <p:ph type="body" sz="quarter" idx="11"/>
          </p:nvPr>
        </p:nvSpPr>
        <p:spPr/>
        <p:txBody>
          <a:bodyPr>
            <a:normAutofit fontScale="92500" lnSpcReduction="20000"/>
          </a:bodyPr>
          <a:lstStyle/>
          <a:p>
            <a:pPr marL="457189" indent="-457189">
              <a:buFont typeface="Arial" panose="020B0604020202020204" pitchFamily="34" charset="0"/>
              <a:buChar char="•"/>
            </a:pPr>
            <a:r>
              <a:rPr lang="en-US" dirty="0"/>
              <a:t>Community Health</a:t>
            </a:r>
          </a:p>
          <a:p>
            <a:pPr marL="914332" lvl="1" indent="-457189">
              <a:buFont typeface="Arial" panose="020B0604020202020204" pitchFamily="34" charset="0"/>
              <a:buChar char="•"/>
            </a:pPr>
            <a:r>
              <a:rPr lang="en-US" dirty="0"/>
              <a:t>Community Health Workers</a:t>
            </a:r>
          </a:p>
          <a:p>
            <a:pPr marL="914332" lvl="1" indent="-457189">
              <a:buFont typeface="Arial" panose="020B0604020202020204" pitchFamily="34" charset="0"/>
              <a:buChar char="•"/>
            </a:pPr>
            <a:r>
              <a:rPr lang="en-US" dirty="0"/>
              <a:t>Social Service Support</a:t>
            </a:r>
          </a:p>
          <a:p>
            <a:pPr marL="914332" lvl="1" indent="-457189">
              <a:buFont typeface="Arial" panose="020B0604020202020204" pitchFamily="34" charset="0"/>
              <a:buChar char="•"/>
            </a:pPr>
            <a:r>
              <a:rPr lang="en-US" dirty="0"/>
              <a:t>Eliminating Health Disparities</a:t>
            </a:r>
          </a:p>
          <a:p>
            <a:pPr marL="457189" indent="-457189">
              <a:buFont typeface="Arial" panose="020B0604020202020204" pitchFamily="34" charset="0"/>
              <a:buChar char="•"/>
            </a:pPr>
            <a:r>
              <a:rPr lang="en-US" dirty="0"/>
              <a:t>Food Systems</a:t>
            </a:r>
          </a:p>
          <a:p>
            <a:pPr marL="914332" lvl="1" indent="-457189">
              <a:buFont typeface="Arial" panose="020B0604020202020204" pitchFamily="34" charset="0"/>
              <a:buChar char="•"/>
            </a:pPr>
            <a:r>
              <a:rPr lang="en-US" dirty="0"/>
              <a:t>Urban Agriculture</a:t>
            </a:r>
          </a:p>
          <a:p>
            <a:pPr marL="914332" lvl="1" indent="-457189">
              <a:buFont typeface="Arial" panose="020B0604020202020204" pitchFamily="34" charset="0"/>
              <a:buChar char="•"/>
            </a:pPr>
            <a:r>
              <a:rPr lang="en-US" dirty="0"/>
              <a:t>Food Shelves</a:t>
            </a:r>
          </a:p>
          <a:p>
            <a:pPr marL="914332" lvl="1" indent="-457189">
              <a:buFont typeface="Arial" panose="020B0604020202020204" pitchFamily="34" charset="0"/>
              <a:buChar char="•"/>
            </a:pPr>
            <a:r>
              <a:rPr lang="en-US" dirty="0"/>
              <a:t>Youth Education</a:t>
            </a:r>
          </a:p>
        </p:txBody>
      </p:sp>
      <p:sp>
        <p:nvSpPr>
          <p:cNvPr id="2" name="Slide Number Placeholder 1"/>
          <p:cNvSpPr>
            <a:spLocks noGrp="1"/>
          </p:cNvSpPr>
          <p:nvPr>
            <p:ph type="sldNum" idx="10"/>
          </p:nvPr>
        </p:nvSpPr>
        <p:spPr/>
        <p:txBody>
          <a:bodyPr/>
          <a:lstStyle/>
          <a:p>
            <a:pPr defTabSz="1219170">
              <a:buClr>
                <a:srgbClr val="000000"/>
              </a:buClr>
            </a:pPr>
            <a:fld id="{00000000-1234-1234-1234-123412341234}" type="slidenum">
              <a:rPr lang="en" sz="1867" kern="0">
                <a:solidFill>
                  <a:srgbClr val="FFFFFF"/>
                </a:solidFill>
                <a:latin typeface="Arial"/>
                <a:cs typeface="Arial"/>
                <a:sym typeface="Arial"/>
              </a:rPr>
              <a:pPr defTabSz="1219170">
                <a:buClr>
                  <a:srgbClr val="000000"/>
                </a:buClr>
              </a:pPr>
              <a:t>12</a:t>
            </a:fld>
            <a:endParaRPr lang="en" sz="1867" kern="0">
              <a:solidFill>
                <a:srgbClr val="FFFFFF"/>
              </a:solidFill>
              <a:latin typeface="Arial"/>
              <a:cs typeface="Arial"/>
              <a:sym typeface="Arial"/>
            </a:endParaRPr>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0338549" y="2784180"/>
            <a:ext cx="2124881" cy="2669621"/>
          </a:xfrm>
          <a:prstGeom prst="rect">
            <a:avLst/>
          </a:prstGeom>
        </p:spPr>
      </p:pic>
      <p:pic>
        <p:nvPicPr>
          <p:cNvPr id="8" name="Picture 7"/>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7833016" y="3293890"/>
            <a:ext cx="2594345" cy="3147239"/>
          </a:xfrm>
          <a:prstGeom prst="rect">
            <a:avLst/>
          </a:prstGeom>
        </p:spPr>
      </p:pic>
      <p:pic>
        <p:nvPicPr>
          <p:cNvPr id="9" name="Picture 8"/>
          <p:cNvPicPr>
            <a:picLocks noChangeAspect="1"/>
          </p:cNvPicPr>
          <p:nvPr/>
        </p:nvPicPr>
        <p:blipFill rotWithShape="1">
          <a:blip r:embed="rId5" cstate="print">
            <a:extLst>
              <a:ext uri="{28A0092B-C50C-407E-A947-70E740481C1C}">
                <a14:useLocalDpi xmlns:a14="http://schemas.microsoft.com/office/drawing/2010/main"/>
              </a:ext>
            </a:extLst>
          </a:blip>
          <a:srcRect r="-4087"/>
          <a:stretch/>
        </p:blipFill>
        <p:spPr>
          <a:xfrm rot="5400000">
            <a:off x="10060675" y="372233"/>
            <a:ext cx="2290189" cy="2014820"/>
          </a:xfrm>
          <a:prstGeom prst="rect">
            <a:avLst/>
          </a:prstGeom>
        </p:spPr>
      </p:pic>
      <p:pic>
        <p:nvPicPr>
          <p:cNvPr id="10" name="Picture 9"/>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8732288" y="835797"/>
            <a:ext cx="1923429" cy="2535223"/>
          </a:xfrm>
          <a:prstGeom prst="rect">
            <a:avLst/>
          </a:prstGeom>
        </p:spPr>
      </p:pic>
      <p:pic>
        <p:nvPicPr>
          <p:cNvPr id="11" name="Picture 10"/>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rot="5400000">
            <a:off x="6461618" y="644545"/>
            <a:ext cx="2799769" cy="2279577"/>
          </a:xfrm>
          <a:prstGeom prst="rect">
            <a:avLst/>
          </a:prstGeom>
        </p:spPr>
      </p:pic>
      <p:pic>
        <p:nvPicPr>
          <p:cNvPr id="12" name="Picture 11"/>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rot="5400000">
            <a:off x="5561113" y="4287590"/>
            <a:ext cx="2773971" cy="2175124"/>
          </a:xfrm>
          <a:prstGeom prst="rect">
            <a:avLst/>
          </a:prstGeom>
        </p:spPr>
      </p:pic>
    </p:spTree>
    <p:extLst>
      <p:ext uri="{BB962C8B-B14F-4D97-AF65-F5344CB8AC3E}">
        <p14:creationId xmlns:p14="http://schemas.microsoft.com/office/powerpoint/2010/main" val="1722984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200" dirty="0"/>
              <a:t>Our approach: Eliminating health disparities</a:t>
            </a:r>
          </a:p>
        </p:txBody>
      </p:sp>
      <p:sp>
        <p:nvSpPr>
          <p:cNvPr id="6" name="Text Placeholder 5"/>
          <p:cNvSpPr>
            <a:spLocks noGrp="1"/>
          </p:cNvSpPr>
          <p:nvPr>
            <p:ph type="body" sz="quarter" idx="11"/>
          </p:nvPr>
        </p:nvSpPr>
        <p:spPr>
          <a:xfrm>
            <a:off x="463559" y="1828799"/>
            <a:ext cx="6101364" cy="4388823"/>
          </a:xfrm>
        </p:spPr>
        <p:txBody>
          <a:bodyPr>
            <a:normAutofit/>
          </a:bodyPr>
          <a:lstStyle/>
          <a:p>
            <a:pPr marL="914332" lvl="1" indent="-457189">
              <a:buFont typeface="Arial" panose="020B0604020202020204" pitchFamily="34" charset="0"/>
              <a:buChar char="•"/>
            </a:pPr>
            <a:r>
              <a:rPr lang="en-US" sz="2400" dirty="0"/>
              <a:t>We are who we serve</a:t>
            </a:r>
          </a:p>
          <a:p>
            <a:pPr marL="914332" lvl="1" indent="-457189">
              <a:buFont typeface="Arial" panose="020B0604020202020204" pitchFamily="34" charset="0"/>
              <a:buChar char="•"/>
            </a:pPr>
            <a:r>
              <a:rPr lang="en-US" sz="2400" dirty="0"/>
              <a:t>Knowledge, Skills, Confidence</a:t>
            </a:r>
          </a:p>
          <a:p>
            <a:pPr marL="1379940" lvl="2" indent="-457189">
              <a:buFont typeface="Arial" panose="020B0604020202020204" pitchFamily="34" charset="0"/>
              <a:buChar char="•"/>
            </a:pPr>
            <a:r>
              <a:rPr lang="en-US" sz="2133" dirty="0"/>
              <a:t>Exercise </a:t>
            </a:r>
          </a:p>
          <a:p>
            <a:pPr marL="1379940" lvl="2" indent="-457189">
              <a:buFont typeface="Arial" panose="020B0604020202020204" pitchFamily="34" charset="0"/>
              <a:buChar char="•"/>
            </a:pPr>
            <a:r>
              <a:rPr lang="en-US" sz="2133" dirty="0"/>
              <a:t>Healthy eating practices</a:t>
            </a:r>
          </a:p>
          <a:p>
            <a:pPr marL="1379940" lvl="2" indent="-457189">
              <a:buFont typeface="Arial" panose="020B0604020202020204" pitchFamily="34" charset="0"/>
              <a:buChar char="•"/>
            </a:pPr>
            <a:r>
              <a:rPr lang="en-US" sz="2133" dirty="0"/>
              <a:t>Medication management</a:t>
            </a:r>
          </a:p>
          <a:p>
            <a:pPr marL="1379940" lvl="2" indent="-457189">
              <a:buFont typeface="Arial" panose="020B0604020202020204" pitchFamily="34" charset="0"/>
              <a:buChar char="•"/>
            </a:pPr>
            <a:r>
              <a:rPr lang="en-US" sz="2133" dirty="0"/>
              <a:t>Communicating with healthcare providers</a:t>
            </a:r>
          </a:p>
          <a:p>
            <a:pPr marL="1379940" lvl="2" indent="-457189">
              <a:buFont typeface="Arial" panose="020B0604020202020204" pitchFamily="34" charset="0"/>
              <a:buChar char="•"/>
            </a:pPr>
            <a:r>
              <a:rPr lang="en-US" sz="1867" dirty="0"/>
              <a:t>Connection to social and health services (SSI, SNAP, etc.)</a:t>
            </a:r>
          </a:p>
          <a:p>
            <a:pPr marL="914332" lvl="1" indent="-457189">
              <a:buFont typeface="Arial" panose="020B0604020202020204" pitchFamily="34" charset="0"/>
              <a:buChar char="•"/>
            </a:pPr>
            <a:r>
              <a:rPr lang="en-US" sz="2400" dirty="0"/>
              <a:t>Fresh and healthy food access</a:t>
            </a:r>
          </a:p>
          <a:p>
            <a:pPr marL="914332" lvl="1" indent="-457189">
              <a:buFont typeface="Arial" panose="020B0604020202020204" pitchFamily="34" charset="0"/>
              <a:buChar char="•"/>
            </a:pPr>
            <a:endParaRPr lang="en-US" dirty="0"/>
          </a:p>
        </p:txBody>
      </p:sp>
      <p:sp>
        <p:nvSpPr>
          <p:cNvPr id="2" name="Slide Number Placeholder 1"/>
          <p:cNvSpPr>
            <a:spLocks noGrp="1"/>
          </p:cNvSpPr>
          <p:nvPr>
            <p:ph type="sldNum" idx="10"/>
          </p:nvPr>
        </p:nvSpPr>
        <p:spPr/>
        <p:txBody>
          <a:bodyPr/>
          <a:lstStyle/>
          <a:p>
            <a:pPr defTabSz="1219170">
              <a:buClr>
                <a:srgbClr val="000000"/>
              </a:buClr>
            </a:pPr>
            <a:fld id="{00000000-1234-1234-1234-123412341234}" type="slidenum">
              <a:rPr lang="en" sz="1867" kern="0">
                <a:solidFill>
                  <a:srgbClr val="FFFFFF"/>
                </a:solidFill>
                <a:latin typeface="Arial"/>
                <a:cs typeface="Arial"/>
                <a:sym typeface="Arial"/>
              </a:rPr>
              <a:pPr defTabSz="1219170">
                <a:buClr>
                  <a:srgbClr val="000000"/>
                </a:buClr>
              </a:pPr>
              <a:t>13</a:t>
            </a:fld>
            <a:endParaRPr lang="en" sz="1867" kern="0">
              <a:solidFill>
                <a:srgbClr val="FFFFFF"/>
              </a:solidFill>
              <a:latin typeface="Arial"/>
              <a:cs typeface="Arial"/>
              <a:sym typeface="Arial"/>
            </a:endParaRPr>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564923" y="1628403"/>
            <a:ext cx="5233132" cy="3946296"/>
          </a:xfrm>
          <a:prstGeom prst="rect">
            <a:avLst/>
          </a:prstGeom>
        </p:spPr>
      </p:pic>
    </p:spTree>
    <p:extLst>
      <p:ext uri="{BB962C8B-B14F-4D97-AF65-F5344CB8AC3E}">
        <p14:creationId xmlns:p14="http://schemas.microsoft.com/office/powerpoint/2010/main" val="26858050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Program highlight: CDSMP+</a:t>
            </a:r>
          </a:p>
        </p:txBody>
      </p:sp>
      <p:sp>
        <p:nvSpPr>
          <p:cNvPr id="3" name="Slide Number Placeholder 2"/>
          <p:cNvSpPr>
            <a:spLocks noGrp="1"/>
          </p:cNvSpPr>
          <p:nvPr>
            <p:ph type="sldNum" idx="10"/>
          </p:nvPr>
        </p:nvSpPr>
        <p:spPr/>
        <p:txBody>
          <a:bodyPr/>
          <a:lstStyle/>
          <a:p>
            <a:pPr defTabSz="1219170">
              <a:buClr>
                <a:srgbClr val="000000"/>
              </a:buClr>
            </a:pPr>
            <a:fld id="{00000000-1234-1234-1234-123412341234}" type="slidenum">
              <a:rPr lang="en" sz="1867" kern="0">
                <a:solidFill>
                  <a:prstClr val="white"/>
                </a:solidFill>
                <a:latin typeface="Arial"/>
                <a:cs typeface="Arial"/>
                <a:sym typeface="Arial"/>
              </a:rPr>
              <a:pPr defTabSz="1219170">
                <a:buClr>
                  <a:srgbClr val="000000"/>
                </a:buClr>
              </a:pPr>
              <a:t>14</a:t>
            </a:fld>
            <a:endParaRPr lang="en" sz="1867" kern="0">
              <a:solidFill>
                <a:prstClr val="white"/>
              </a:solidFill>
              <a:latin typeface="Arial"/>
              <a:cs typeface="Arial"/>
              <a:sym typeface="Arial"/>
            </a:endParaRPr>
          </a:p>
        </p:txBody>
      </p:sp>
      <p:sp>
        <p:nvSpPr>
          <p:cNvPr id="5" name="Text Placeholder 4"/>
          <p:cNvSpPr>
            <a:spLocks noGrp="1"/>
          </p:cNvSpPr>
          <p:nvPr>
            <p:ph type="body" sz="quarter" idx="14"/>
          </p:nvPr>
        </p:nvSpPr>
        <p:spPr>
          <a:xfrm>
            <a:off x="462966" y="1728209"/>
            <a:ext cx="11182351" cy="4105193"/>
          </a:xfrm>
        </p:spPr>
        <p:txBody>
          <a:bodyPr>
            <a:noAutofit/>
          </a:bodyPr>
          <a:lstStyle/>
          <a:p>
            <a:r>
              <a:rPr lang="en-US" sz="2133" dirty="0"/>
              <a:t>Chronic Disease Self-Management Program (Living Well with Chronic Conditions) in partnership with Trellis</a:t>
            </a:r>
          </a:p>
          <a:p>
            <a:pPr marL="457189" indent="-457189">
              <a:buFont typeface="Arial" panose="020B0604020202020204" pitchFamily="34" charset="0"/>
              <a:buChar char="•"/>
            </a:pPr>
            <a:r>
              <a:rPr lang="en-US" sz="2133" b="0" dirty="0"/>
              <a:t>6-week workshop for seniors: 6 workshops/year</a:t>
            </a:r>
          </a:p>
          <a:p>
            <a:pPr marL="457189" indent="-457189">
              <a:buFont typeface="Arial" panose="020B0604020202020204" pitchFamily="34" charset="0"/>
              <a:buChar char="•"/>
            </a:pPr>
            <a:r>
              <a:rPr lang="en-US" sz="2133" b="0" dirty="0"/>
              <a:t>Food topics covered: </a:t>
            </a:r>
          </a:p>
          <a:p>
            <a:pPr marL="914332" lvl="1" indent="-457189">
              <a:buFont typeface="Arial" panose="020B0604020202020204" pitchFamily="34" charset="0"/>
              <a:buChar char="•"/>
            </a:pPr>
            <a:r>
              <a:rPr lang="en-US" sz="2133" dirty="0"/>
              <a:t>Reading labels &amp; nutrition facts</a:t>
            </a:r>
          </a:p>
          <a:p>
            <a:pPr marL="914332" lvl="1" indent="-457189">
              <a:buFont typeface="Arial" panose="020B0604020202020204" pitchFamily="34" charset="0"/>
              <a:buChar char="•"/>
            </a:pPr>
            <a:r>
              <a:rPr lang="en-US" sz="2133" dirty="0"/>
              <a:t>serving proportions</a:t>
            </a:r>
          </a:p>
          <a:p>
            <a:pPr marL="914332" lvl="1" indent="-457189">
              <a:buFont typeface="Arial" panose="020B0604020202020204" pitchFamily="34" charset="0"/>
              <a:buChar char="•"/>
            </a:pPr>
            <a:r>
              <a:rPr lang="en-US" sz="2133" dirty="0"/>
              <a:t>Discussing different types of food (proteins, carbohydrates, fruits and vegetables). Encouragement to eat more produce.</a:t>
            </a:r>
          </a:p>
          <a:p>
            <a:pPr marL="457189" indent="-457189">
              <a:buFont typeface="Arial" panose="020B0604020202020204" pitchFamily="34" charset="0"/>
              <a:buChar char="•"/>
            </a:pPr>
            <a:r>
              <a:rPr lang="en-US" sz="2133" b="0" dirty="0"/>
              <a:t>And we don’t stop there!</a:t>
            </a:r>
          </a:p>
        </p:txBody>
      </p:sp>
      <p:pic>
        <p:nvPicPr>
          <p:cNvPr id="6" name="Picture 5"/>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843105" y="2722283"/>
            <a:ext cx="2510695" cy="734948"/>
          </a:xfrm>
          <a:prstGeom prst="rect">
            <a:avLst/>
          </a:prstGeom>
        </p:spPr>
      </p:pic>
    </p:spTree>
    <p:extLst>
      <p:ext uri="{BB962C8B-B14F-4D97-AF65-F5344CB8AC3E}">
        <p14:creationId xmlns:p14="http://schemas.microsoft.com/office/powerpoint/2010/main" val="33579633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Food systems</a:t>
            </a:r>
          </a:p>
        </p:txBody>
      </p:sp>
      <p:sp>
        <p:nvSpPr>
          <p:cNvPr id="6" name="Text Placeholder 5"/>
          <p:cNvSpPr>
            <a:spLocks noGrp="1"/>
          </p:cNvSpPr>
          <p:nvPr>
            <p:ph type="body" sz="quarter" idx="11"/>
          </p:nvPr>
        </p:nvSpPr>
        <p:spPr>
          <a:xfrm>
            <a:off x="108424" y="1658545"/>
            <a:ext cx="6850395" cy="4330736"/>
          </a:xfrm>
        </p:spPr>
        <p:txBody>
          <a:bodyPr>
            <a:normAutofit fontScale="85000" lnSpcReduction="20000"/>
          </a:bodyPr>
          <a:lstStyle/>
          <a:p>
            <a:pPr marL="914332" lvl="1" indent="-457189">
              <a:buFont typeface="Arial" panose="020B0604020202020204" pitchFamily="34" charset="0"/>
              <a:buChar char="•"/>
            </a:pPr>
            <a:r>
              <a:rPr lang="en-US" dirty="0"/>
              <a:t>Food shelves</a:t>
            </a:r>
          </a:p>
          <a:p>
            <a:pPr marL="1379940" lvl="2" indent="-457189">
              <a:buFont typeface="Arial" panose="020B0604020202020204" pitchFamily="34" charset="0"/>
              <a:buChar char="•"/>
            </a:pPr>
            <a:r>
              <a:rPr lang="en-US" dirty="0"/>
              <a:t>Over 360,000 pounds of food given out in 2021 to over 800 families</a:t>
            </a:r>
          </a:p>
          <a:p>
            <a:pPr marL="914332" lvl="1" indent="-457189">
              <a:buFont typeface="Arial" panose="020B0604020202020204" pitchFamily="34" charset="0"/>
              <a:buChar char="•"/>
            </a:pPr>
            <a:r>
              <a:rPr lang="en-US" dirty="0"/>
              <a:t>Urban Agriculture</a:t>
            </a:r>
          </a:p>
          <a:p>
            <a:pPr marL="1379940" lvl="2" indent="-457189">
              <a:buFont typeface="Arial" panose="020B0604020202020204" pitchFamily="34" charset="0"/>
              <a:buChar char="•"/>
            </a:pPr>
            <a:r>
              <a:rPr lang="en-US" dirty="0"/>
              <a:t>Brian Coyle Community Garden</a:t>
            </a:r>
          </a:p>
          <a:p>
            <a:pPr marL="914332" lvl="1" indent="-457189">
              <a:buFont typeface="Arial" panose="020B0604020202020204" pitchFamily="34" charset="0"/>
              <a:buChar char="•"/>
            </a:pPr>
            <a:r>
              <a:rPr lang="en-US" dirty="0"/>
              <a:t>Produce Giveaways</a:t>
            </a:r>
          </a:p>
          <a:p>
            <a:pPr marL="1379940" lvl="2" indent="-457189">
              <a:buFont typeface="Arial" panose="020B0604020202020204" pitchFamily="34" charset="0"/>
              <a:buChar char="•"/>
            </a:pPr>
            <a:r>
              <a:rPr lang="en-US" dirty="0"/>
              <a:t>Nearly 200,000 pounds given out in 2021</a:t>
            </a:r>
          </a:p>
          <a:p>
            <a:pPr marL="1379940" lvl="2" indent="-457189">
              <a:buFont typeface="Arial" panose="020B0604020202020204" pitchFamily="34" charset="0"/>
              <a:buChar char="•"/>
            </a:pPr>
            <a:r>
              <a:rPr lang="en-US" dirty="0"/>
              <a:t>Typical food shelves with canned-only food can exacerbate conditions like diabetes and cardiovascular disease. Our integrated food systems make it easier for people to eat healthy.</a:t>
            </a:r>
          </a:p>
          <a:p>
            <a:pPr marL="914332" lvl="1" indent="-457189">
              <a:buFont typeface="Arial" panose="020B0604020202020204" pitchFamily="34" charset="0"/>
              <a:buChar char="•"/>
            </a:pPr>
            <a:r>
              <a:rPr lang="en-US" dirty="0"/>
              <a:t>Policy Work</a:t>
            </a:r>
          </a:p>
        </p:txBody>
      </p:sp>
      <p:sp>
        <p:nvSpPr>
          <p:cNvPr id="2" name="Slide Number Placeholder 1"/>
          <p:cNvSpPr>
            <a:spLocks noGrp="1"/>
          </p:cNvSpPr>
          <p:nvPr>
            <p:ph type="sldNum" idx="10"/>
          </p:nvPr>
        </p:nvSpPr>
        <p:spPr/>
        <p:txBody>
          <a:bodyPr/>
          <a:lstStyle/>
          <a:p>
            <a:pPr defTabSz="1219170">
              <a:buClr>
                <a:srgbClr val="000000"/>
              </a:buClr>
            </a:pPr>
            <a:fld id="{00000000-1234-1234-1234-123412341234}" type="slidenum">
              <a:rPr lang="en" sz="1867" kern="0">
                <a:solidFill>
                  <a:srgbClr val="FFFFFF"/>
                </a:solidFill>
                <a:latin typeface="Arial"/>
                <a:cs typeface="Arial"/>
                <a:sym typeface="Arial"/>
              </a:rPr>
              <a:pPr defTabSz="1219170">
                <a:buClr>
                  <a:srgbClr val="000000"/>
                </a:buClr>
              </a:pPr>
              <a:t>15</a:t>
            </a:fld>
            <a:endParaRPr lang="en" sz="1867" kern="0">
              <a:solidFill>
                <a:srgbClr val="FFFFFF"/>
              </a:solidFill>
              <a:latin typeface="Arial"/>
              <a:cs typeface="Arial"/>
              <a:sym typeface="Arial"/>
            </a:endParaRP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823463" y="543951"/>
            <a:ext cx="5204749" cy="5204749"/>
          </a:xfrm>
          <a:prstGeom prst="rect">
            <a:avLst/>
          </a:prstGeom>
        </p:spPr>
      </p:pic>
    </p:spTree>
    <p:extLst>
      <p:ext uri="{BB962C8B-B14F-4D97-AF65-F5344CB8AC3E}">
        <p14:creationId xmlns:p14="http://schemas.microsoft.com/office/powerpoint/2010/main" val="39789419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Culturally-specific, Healthy food</a:t>
            </a:r>
          </a:p>
        </p:txBody>
      </p:sp>
      <p:sp>
        <p:nvSpPr>
          <p:cNvPr id="2" name="Slide Number Placeholder 1"/>
          <p:cNvSpPr>
            <a:spLocks noGrp="1"/>
          </p:cNvSpPr>
          <p:nvPr>
            <p:ph type="sldNum" idx="10"/>
          </p:nvPr>
        </p:nvSpPr>
        <p:spPr/>
        <p:txBody>
          <a:bodyPr/>
          <a:lstStyle/>
          <a:p>
            <a:pPr defTabSz="1219170">
              <a:buClr>
                <a:srgbClr val="000000"/>
              </a:buClr>
            </a:pPr>
            <a:fld id="{00000000-1234-1234-1234-123412341234}" type="slidenum">
              <a:rPr lang="en" sz="1867" kern="0">
                <a:solidFill>
                  <a:srgbClr val="FFFFFF"/>
                </a:solidFill>
                <a:latin typeface="Arial"/>
                <a:cs typeface="Arial"/>
                <a:sym typeface="Arial"/>
              </a:rPr>
              <a:pPr defTabSz="1219170">
                <a:buClr>
                  <a:srgbClr val="000000"/>
                </a:buClr>
              </a:pPr>
              <a:t>16</a:t>
            </a:fld>
            <a:endParaRPr lang="en" sz="1867" kern="0">
              <a:solidFill>
                <a:srgbClr val="FFFFFF"/>
              </a:solidFill>
              <a:latin typeface="Arial"/>
              <a:cs typeface="Arial"/>
              <a:sym typeface="Arial"/>
            </a:endParaRPr>
          </a:p>
        </p:txBody>
      </p:sp>
      <p:sp>
        <p:nvSpPr>
          <p:cNvPr id="3" name="Text Placeholder 2"/>
          <p:cNvSpPr>
            <a:spLocks noGrp="1"/>
          </p:cNvSpPr>
          <p:nvPr>
            <p:ph type="body" sz="quarter" idx="11"/>
          </p:nvPr>
        </p:nvSpPr>
        <p:spPr>
          <a:xfrm>
            <a:off x="463559" y="1828800"/>
            <a:ext cx="11428331" cy="4060873"/>
          </a:xfrm>
        </p:spPr>
        <p:txBody>
          <a:bodyPr>
            <a:normAutofit fontScale="85000" lnSpcReduction="20000"/>
          </a:bodyPr>
          <a:lstStyle/>
          <a:p>
            <a:pPr algn="ctr"/>
            <a:r>
              <a:rPr lang="en-US" dirty="0"/>
              <a:t>“F</a:t>
            </a:r>
            <a:r>
              <a:rPr lang="en-US" dirty="0">
                <a:ea typeface="Arial"/>
              </a:rPr>
              <a:t>ood is medicine</a:t>
            </a:r>
            <a:r>
              <a:rPr lang="en-US" b="0" dirty="0">
                <a:ea typeface="Arial"/>
              </a:rPr>
              <a:t>, and our communities WANT to eat healthy, but often times don't have </a:t>
            </a:r>
            <a:r>
              <a:rPr lang="en-US" dirty="0">
                <a:ea typeface="Arial"/>
              </a:rPr>
              <a:t>access</a:t>
            </a:r>
            <a:r>
              <a:rPr lang="en-US" b="0" dirty="0">
                <a:ea typeface="Arial"/>
              </a:rPr>
              <a:t> to the healthy food they </a:t>
            </a:r>
            <a:r>
              <a:rPr lang="en-US" dirty="0">
                <a:ea typeface="Arial"/>
              </a:rPr>
              <a:t>want</a:t>
            </a:r>
            <a:r>
              <a:rPr lang="en-US" b="0" dirty="0">
                <a:ea typeface="Arial"/>
              </a:rPr>
              <a:t> and </a:t>
            </a:r>
            <a:r>
              <a:rPr lang="en-US" dirty="0">
                <a:ea typeface="Arial"/>
              </a:rPr>
              <a:t>deserve</a:t>
            </a:r>
            <a:r>
              <a:rPr lang="en-US" b="0" dirty="0">
                <a:ea typeface="Arial"/>
              </a:rPr>
              <a:t>. That is why our work is so important. We want to make sure everyone who wants to eat healthy, has the </a:t>
            </a:r>
            <a:r>
              <a:rPr lang="en-US" dirty="0">
                <a:ea typeface="Arial"/>
              </a:rPr>
              <a:t>ability</a:t>
            </a:r>
            <a:r>
              <a:rPr lang="en-US" b="0" dirty="0">
                <a:ea typeface="Arial"/>
              </a:rPr>
              <a:t>.”</a:t>
            </a:r>
          </a:p>
          <a:p>
            <a:pPr algn="ctr"/>
            <a:r>
              <a:rPr lang="en-US" b="0" dirty="0">
                <a:ea typeface="Arial"/>
              </a:rPr>
              <a:t>Ethan Neal, Director of Food Systems</a:t>
            </a:r>
          </a:p>
          <a:p>
            <a:pPr algn="ctr"/>
            <a:endParaRPr lang="en-US" b="0" dirty="0">
              <a:ea typeface="Arial"/>
            </a:endParaRPr>
          </a:p>
          <a:p>
            <a:pPr algn="ctr"/>
            <a:r>
              <a:rPr lang="en-US" b="0" dirty="0">
                <a:ea typeface="Arial"/>
              </a:rPr>
              <a:t>“It’s about the </a:t>
            </a:r>
            <a:r>
              <a:rPr lang="en-US" dirty="0">
                <a:ea typeface="Arial"/>
              </a:rPr>
              <a:t>culture</a:t>
            </a:r>
            <a:r>
              <a:rPr lang="en-US" b="0" dirty="0">
                <a:ea typeface="Arial"/>
              </a:rPr>
              <a:t>, about how people </a:t>
            </a:r>
            <a:r>
              <a:rPr lang="en-US" dirty="0">
                <a:ea typeface="Arial"/>
              </a:rPr>
              <a:t>feel</a:t>
            </a:r>
            <a:r>
              <a:rPr lang="en-US" b="0" dirty="0">
                <a:ea typeface="Arial"/>
              </a:rPr>
              <a:t> – Brian Coyle food shelf </a:t>
            </a:r>
            <a:r>
              <a:rPr lang="en-US" dirty="0">
                <a:ea typeface="Arial"/>
              </a:rPr>
              <a:t>is there for them</a:t>
            </a:r>
            <a:r>
              <a:rPr lang="en-US" b="0" dirty="0">
                <a:ea typeface="Arial"/>
              </a:rPr>
              <a:t> when another big or small store doesn’t have that thing [culturally-specific food] for them.”</a:t>
            </a:r>
          </a:p>
          <a:p>
            <a:pPr algn="ctr"/>
            <a:r>
              <a:rPr lang="en-US" b="0" dirty="0">
                <a:ea typeface="Arial"/>
              </a:rPr>
              <a:t>Awol Windissa, Director of Community Health</a:t>
            </a:r>
          </a:p>
          <a:p>
            <a:endParaRPr lang="en-US" dirty="0"/>
          </a:p>
        </p:txBody>
      </p:sp>
    </p:spTree>
    <p:extLst>
      <p:ext uri="{BB962C8B-B14F-4D97-AF65-F5344CB8AC3E}">
        <p14:creationId xmlns:p14="http://schemas.microsoft.com/office/powerpoint/2010/main" val="22640675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18869" y="303370"/>
            <a:ext cx="11873132" cy="1325033"/>
          </a:xfrm>
        </p:spPr>
        <p:txBody>
          <a:bodyPr>
            <a:normAutofit/>
          </a:bodyPr>
          <a:lstStyle/>
          <a:p>
            <a:r>
              <a:rPr lang="en-US" sz="4800" dirty="0"/>
              <a:t>To recap</a:t>
            </a:r>
          </a:p>
        </p:txBody>
      </p:sp>
      <p:sp>
        <p:nvSpPr>
          <p:cNvPr id="7" name="Content Placeholder 6"/>
          <p:cNvSpPr>
            <a:spLocks noGrp="1"/>
          </p:cNvSpPr>
          <p:nvPr>
            <p:ph sz="half" idx="1"/>
          </p:nvPr>
        </p:nvSpPr>
        <p:spPr>
          <a:xfrm>
            <a:off x="913130" y="1770421"/>
            <a:ext cx="7377429" cy="4034855"/>
          </a:xfrm>
        </p:spPr>
        <p:txBody>
          <a:bodyPr>
            <a:normAutofit/>
          </a:bodyPr>
          <a:lstStyle/>
          <a:p>
            <a:r>
              <a:rPr lang="en-US" dirty="0"/>
              <a:t>We provide</a:t>
            </a:r>
          </a:p>
          <a:p>
            <a:pPr marL="457189" indent="-457189">
              <a:buFont typeface="Arial" panose="020B0604020202020204" pitchFamily="34" charset="0"/>
              <a:buChar char="•"/>
            </a:pPr>
            <a:r>
              <a:rPr lang="en-US" dirty="0"/>
              <a:t>access</a:t>
            </a:r>
            <a:r>
              <a:rPr lang="en-US" b="0" dirty="0"/>
              <a:t> to local food and fresh produce</a:t>
            </a:r>
          </a:p>
          <a:p>
            <a:pPr marL="457189" indent="-457189">
              <a:buFont typeface="Arial" panose="020B0604020202020204" pitchFamily="34" charset="0"/>
              <a:buChar char="•"/>
            </a:pPr>
            <a:r>
              <a:rPr lang="en-US" dirty="0"/>
              <a:t>knowledge </a:t>
            </a:r>
            <a:r>
              <a:rPr lang="en-US" b="0" dirty="0"/>
              <a:t>and </a:t>
            </a:r>
            <a:r>
              <a:rPr lang="en-US" dirty="0"/>
              <a:t>confidence</a:t>
            </a:r>
            <a:r>
              <a:rPr lang="en-US" b="0" dirty="0"/>
              <a:t> to buy and cook healthy food </a:t>
            </a:r>
          </a:p>
          <a:p>
            <a:pPr marL="457189" indent="-457189">
              <a:buFont typeface="Arial" panose="020B0604020202020204" pitchFamily="34" charset="0"/>
              <a:buChar char="•"/>
            </a:pPr>
            <a:r>
              <a:rPr lang="en-US" dirty="0"/>
              <a:t>resources </a:t>
            </a:r>
            <a:r>
              <a:rPr lang="en-US" b="0" dirty="0"/>
              <a:t>like help navigating SNAP and SSI applications and renewals</a:t>
            </a:r>
          </a:p>
          <a:p>
            <a:pPr marL="457189" indent="-457189">
              <a:buFont typeface="Arial" panose="020B0604020202020204" pitchFamily="34" charset="0"/>
              <a:buChar char="•"/>
            </a:pPr>
            <a:r>
              <a:rPr lang="en-US" b="0" dirty="0"/>
              <a:t>An </a:t>
            </a:r>
            <a:r>
              <a:rPr lang="en-US" dirty="0"/>
              <a:t>environment</a:t>
            </a:r>
            <a:r>
              <a:rPr lang="en-US" b="0" dirty="0"/>
              <a:t> that supports urban agriculture – policy level</a:t>
            </a:r>
          </a:p>
        </p:txBody>
      </p:sp>
      <p:sp>
        <p:nvSpPr>
          <p:cNvPr id="3" name="Slide Number Placeholder 2"/>
          <p:cNvSpPr>
            <a:spLocks noGrp="1"/>
          </p:cNvSpPr>
          <p:nvPr>
            <p:ph type="sldNum" sz="quarter" idx="12"/>
          </p:nvPr>
        </p:nvSpPr>
        <p:spPr/>
        <p:txBody>
          <a:bodyPr/>
          <a:lstStyle/>
          <a:p>
            <a:pPr defTabSz="1219170">
              <a:buClr>
                <a:srgbClr val="000000"/>
              </a:buClr>
            </a:pPr>
            <a:fld id="{00000000-1234-1234-1234-123412341234}" type="slidenum">
              <a:rPr lang="en" sz="1867" kern="0">
                <a:solidFill>
                  <a:prstClr val="white"/>
                </a:solidFill>
                <a:latin typeface="Arial"/>
                <a:cs typeface="Arial"/>
                <a:sym typeface="Arial"/>
              </a:rPr>
              <a:pPr defTabSz="1219170">
                <a:buClr>
                  <a:srgbClr val="000000"/>
                </a:buClr>
              </a:pPr>
              <a:t>17</a:t>
            </a:fld>
            <a:endParaRPr lang="en" sz="1867" kern="0">
              <a:solidFill>
                <a:prstClr val="white"/>
              </a:solidFill>
              <a:latin typeface="Arial"/>
              <a:cs typeface="Arial"/>
              <a:sym typeface="Arial"/>
            </a:endParaRP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rot="5400000">
            <a:off x="7633735" y="1026275"/>
            <a:ext cx="4887515" cy="3901440"/>
          </a:xfrm>
          <a:prstGeom prst="rect">
            <a:avLst/>
          </a:prstGeom>
        </p:spPr>
      </p:pic>
    </p:spTree>
    <p:extLst>
      <p:ext uri="{BB962C8B-B14F-4D97-AF65-F5344CB8AC3E}">
        <p14:creationId xmlns:p14="http://schemas.microsoft.com/office/powerpoint/2010/main" val="17276724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205243E-6FFA-E581-2EC5-F6807AE44B6C}"/>
              </a:ext>
            </a:extLst>
          </p:cNvPr>
          <p:cNvSpPr txBox="1"/>
          <p:nvPr/>
        </p:nvSpPr>
        <p:spPr>
          <a:xfrm>
            <a:off x="1917577" y="473582"/>
            <a:ext cx="8007658" cy="4729821"/>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David Morrison Jr: is a member of the </a:t>
            </a:r>
            <a:r>
              <a:rPr kumimoji="0" lang="en-US" sz="18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Bois</a:t>
            </a: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Forte Band of Chippewa, located in </a:t>
            </a:r>
            <a:r>
              <a:rPr kumimoji="0" lang="en-US" sz="18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Nett</a:t>
            </a: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Lake, MN, and lifelong resident. David is currently the Fitness Coordinator and manages several grants such as the Eliminating Health Disparities Initiative (EHDI) and Saving Lives Project Grants. David’s role is to provide activities for his community, which include elders exercise, fitness classes, health education conferences, walks, 5K runs, canoe lessons, teaching youth how to gather &amp; process wild rice, how to safely net walleye with both given to the Elder Feeding Program that they use throughout the year, community sporting events, youth sports (basketball/baseball).</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Zhaskubinasee</a:t>
            </a: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t>
            </a:r>
            <a:r>
              <a:rPr kumimoji="0" lang="en-US" sz="18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Niigahbiwee</a:t>
            </a: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who belongs the Name </a:t>
            </a:r>
            <a:r>
              <a:rPr kumimoji="0" lang="en-US" sz="18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Dodame</a:t>
            </a: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is also active in his Native American Heritage as a drum keeper, which is to provide the drum when requested by community members for healing ceremonies, funerals, honoring people, social events, school events and pow wows.      </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When not busy with work, he enjoys playing softball, golfing with friends, playing pool, spending time with his family, listening to music and travelling to pow wows.        </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533981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D05AB-4528-4485-F265-C6C89488B0DD}"/>
              </a:ext>
            </a:extLst>
          </p:cNvPr>
          <p:cNvSpPr>
            <a:spLocks noGrp="1"/>
          </p:cNvSpPr>
          <p:nvPr>
            <p:ph type="title"/>
          </p:nvPr>
        </p:nvSpPr>
        <p:spPr>
          <a:xfrm>
            <a:off x="838200" y="365125"/>
            <a:ext cx="10515600" cy="922137"/>
          </a:xfrm>
        </p:spPr>
        <p:txBody>
          <a:bodyPr/>
          <a:lstStyle/>
          <a:p>
            <a:pPr algn="ctr"/>
            <a:r>
              <a:rPr lang="en-US" sz="4400" dirty="0" err="1"/>
              <a:t>Absabiikone-zaaga’igan</a:t>
            </a:r>
            <a:r>
              <a:rPr lang="en-US" sz="4400" dirty="0"/>
              <a:t> (</a:t>
            </a:r>
            <a:r>
              <a:rPr lang="en-US" sz="4400" dirty="0" err="1"/>
              <a:t>Nett</a:t>
            </a:r>
            <a:r>
              <a:rPr lang="en-US" sz="4400" dirty="0"/>
              <a:t> Lake)</a:t>
            </a:r>
            <a:endParaRPr lang="en-US" dirty="0"/>
          </a:p>
        </p:txBody>
      </p:sp>
      <p:sp>
        <p:nvSpPr>
          <p:cNvPr id="3" name="Content Placeholder 2">
            <a:extLst>
              <a:ext uri="{FF2B5EF4-FFF2-40B4-BE49-F238E27FC236}">
                <a16:creationId xmlns:a16="http://schemas.microsoft.com/office/drawing/2014/main" id="{4FE4207C-08DB-B358-A1C1-1BB93FD2C711}"/>
              </a:ext>
            </a:extLst>
          </p:cNvPr>
          <p:cNvSpPr>
            <a:spLocks noGrp="1"/>
          </p:cNvSpPr>
          <p:nvPr>
            <p:ph idx="1"/>
          </p:nvPr>
        </p:nvSpPr>
        <p:spPr/>
        <p:txBody>
          <a:bodyPr/>
          <a:lstStyle/>
          <a:p>
            <a:r>
              <a:rPr lang="en-US" dirty="0"/>
              <a:t>The vision/dream/prophecy of our Anishinaabe (Original People), the </a:t>
            </a:r>
            <a:r>
              <a:rPr lang="en-US" dirty="0" err="1"/>
              <a:t>Manidoo</a:t>
            </a:r>
            <a:r>
              <a:rPr lang="en-US" dirty="0"/>
              <a:t> (Spirit) was telling them to keep going </a:t>
            </a:r>
            <a:r>
              <a:rPr lang="en-US" dirty="0" err="1"/>
              <a:t>In’gaabeanong</a:t>
            </a:r>
            <a:r>
              <a:rPr lang="en-US" dirty="0"/>
              <a:t> (west) until they come upon a place where it is filled with food. So, when they come onto the mouth of the lake from a river (Lost River), they saw fields of what they thought was long grass, when they paddled into it, they realized it was </a:t>
            </a:r>
            <a:r>
              <a:rPr lang="en-US" dirty="0" err="1"/>
              <a:t>Manomin</a:t>
            </a:r>
            <a:r>
              <a:rPr lang="en-US" dirty="0"/>
              <a:t> (Wild Rice), the </a:t>
            </a:r>
            <a:r>
              <a:rPr lang="en-US" dirty="0" err="1"/>
              <a:t>Manidoo</a:t>
            </a:r>
            <a:r>
              <a:rPr lang="en-US" dirty="0"/>
              <a:t> kept telling them to keep coming and that’s when they saw the </a:t>
            </a:r>
            <a:r>
              <a:rPr lang="en-US" dirty="0" err="1"/>
              <a:t>Manidoo</a:t>
            </a:r>
            <a:r>
              <a:rPr lang="en-US" dirty="0"/>
              <a:t> wearing a net top at the Island now known as Spirit Island. The net the </a:t>
            </a:r>
            <a:r>
              <a:rPr lang="en-US" dirty="0" err="1"/>
              <a:t>Manidoo</a:t>
            </a:r>
            <a:r>
              <a:rPr lang="en-US" dirty="0"/>
              <a:t> had on, and the lake filled with </a:t>
            </a:r>
            <a:r>
              <a:rPr lang="en-US" dirty="0" err="1"/>
              <a:t>Manomin</a:t>
            </a:r>
            <a:r>
              <a:rPr lang="en-US" dirty="0"/>
              <a:t>, is how </a:t>
            </a:r>
            <a:r>
              <a:rPr lang="en-US" dirty="0" err="1"/>
              <a:t>Nett</a:t>
            </a:r>
            <a:r>
              <a:rPr lang="en-US" dirty="0"/>
              <a:t> Lake got its name became known for our </a:t>
            </a:r>
            <a:r>
              <a:rPr lang="en-US" dirty="0" err="1"/>
              <a:t>Manomin</a:t>
            </a:r>
            <a:r>
              <a:rPr lang="en-US" dirty="0"/>
              <a:t> and ducks. </a:t>
            </a:r>
          </a:p>
          <a:p>
            <a:endParaRPr lang="en-US" dirty="0"/>
          </a:p>
        </p:txBody>
      </p:sp>
    </p:spTree>
    <p:extLst>
      <p:ext uri="{BB962C8B-B14F-4D97-AF65-F5344CB8AC3E}">
        <p14:creationId xmlns:p14="http://schemas.microsoft.com/office/powerpoint/2010/main" val="9265202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18D18-B2DF-4832-A9A4-D4F93DAFE005}"/>
              </a:ext>
            </a:extLst>
          </p:cNvPr>
          <p:cNvSpPr>
            <a:spLocks noGrp="1"/>
          </p:cNvSpPr>
          <p:nvPr>
            <p:ph type="title"/>
          </p:nvPr>
        </p:nvSpPr>
        <p:spPr/>
        <p:txBody>
          <a:bodyPr/>
          <a:lstStyle/>
          <a:p>
            <a:r>
              <a:rPr lang="en-US" dirty="0"/>
              <a:t>Eliminating Health Disparities Initiative (EHDI)</a:t>
            </a:r>
          </a:p>
        </p:txBody>
      </p:sp>
      <p:sp>
        <p:nvSpPr>
          <p:cNvPr id="3" name="Content Placeholder 2">
            <a:extLst>
              <a:ext uri="{FF2B5EF4-FFF2-40B4-BE49-F238E27FC236}">
                <a16:creationId xmlns:a16="http://schemas.microsoft.com/office/drawing/2014/main" id="{70C334F1-602C-465A-B897-F138233EE940}"/>
              </a:ext>
            </a:extLst>
          </p:cNvPr>
          <p:cNvSpPr>
            <a:spLocks noGrp="1"/>
          </p:cNvSpPr>
          <p:nvPr>
            <p:ph idx="1"/>
          </p:nvPr>
        </p:nvSpPr>
        <p:spPr/>
        <p:txBody>
          <a:bodyPr/>
          <a:lstStyle/>
          <a:p>
            <a:r>
              <a:rPr lang="en-US" dirty="0"/>
              <a:t>Established in 2001 by the Minnesota State Legislature</a:t>
            </a:r>
          </a:p>
          <a:p>
            <a:r>
              <a:rPr lang="en-US" dirty="0"/>
              <a:t>EHDI invests about $5 million dollars annually in community initiatives</a:t>
            </a:r>
          </a:p>
          <a:p>
            <a:pPr lvl="1"/>
            <a:r>
              <a:rPr lang="en-US" dirty="0"/>
              <a:t>EHDI Grantee projects are grounded in community knowledge and wisdom</a:t>
            </a:r>
          </a:p>
          <a:p>
            <a:r>
              <a:rPr lang="en-US" dirty="0"/>
              <a:t>Address health inequities for populations of color and American Indians across 8 different priority health areas (PHAs)</a:t>
            </a:r>
          </a:p>
          <a:p>
            <a:pPr lvl="1"/>
            <a:r>
              <a:rPr lang="en-US" dirty="0"/>
              <a:t>Breast and cervical cancer screening, diabetes, heart disease and stroke, HIV/AIDS and sexually-transmitted infections (STIs), immunizations for adults and children, infant mortality, teen pregnancy, unintentional injury and violence</a:t>
            </a:r>
          </a:p>
          <a:p>
            <a:endParaRPr lang="en-US" dirty="0"/>
          </a:p>
        </p:txBody>
      </p:sp>
    </p:spTree>
    <p:extLst>
      <p:ext uri="{BB962C8B-B14F-4D97-AF65-F5344CB8AC3E}">
        <p14:creationId xmlns:p14="http://schemas.microsoft.com/office/powerpoint/2010/main" val="25696052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CCCEC0A5-0E08-4166-BB72-AB5343F9F0E0}"/>
              </a:ext>
            </a:extLst>
          </p:cNvPr>
          <p:cNvSpPr>
            <a:spLocks noChangeArrowheads="1"/>
          </p:cNvSpPr>
          <p:nvPr/>
        </p:nvSpPr>
        <p:spPr bwMode="auto">
          <a:xfrm>
            <a:off x="5033639" y="1092460"/>
            <a:ext cx="7158361"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Bois Forte Band of Chippewa</a:t>
            </a:r>
            <a:endParaRPr kumimoji="0" lang="en-US" altLang="en-US" sz="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3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1025" name="Picture 1" descr="A picture containing text, clipart&#10;&#10;Description automatically generated">
            <a:extLst>
              <a:ext uri="{FF2B5EF4-FFF2-40B4-BE49-F238E27FC236}">
                <a16:creationId xmlns:a16="http://schemas.microsoft.com/office/drawing/2014/main" id="{4F1A344E-4769-41A6-9354-6A31B0E729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39649" y="1629052"/>
            <a:ext cx="2925763" cy="28797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a:extLst>
              <a:ext uri="{FF2B5EF4-FFF2-40B4-BE49-F238E27FC236}">
                <a16:creationId xmlns:a16="http://schemas.microsoft.com/office/drawing/2014/main" id="{05E264B6-CE0E-4A79-A385-DC4DC0DFFA7C}"/>
              </a:ext>
            </a:extLst>
          </p:cNvPr>
          <p:cNvSpPr>
            <a:spLocks noChangeArrowheads="1"/>
          </p:cNvSpPr>
          <p:nvPr/>
        </p:nvSpPr>
        <p:spPr bwMode="auto">
          <a:xfrm>
            <a:off x="3218451" y="4676037"/>
            <a:ext cx="632326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Our Bois Forte logo represents our wild rice, ducks, land and lake</a:t>
            </a:r>
            <a:r>
              <a:rPr kumimoji="0" lang="en-US" alt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847801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2B156-79F1-4926-A4A5-13FDE8DBDD65}"/>
              </a:ext>
            </a:extLst>
          </p:cNvPr>
          <p:cNvSpPr>
            <a:spLocks noGrp="1"/>
          </p:cNvSpPr>
          <p:nvPr>
            <p:ph type="title"/>
          </p:nvPr>
        </p:nvSpPr>
        <p:spPr>
          <a:xfrm>
            <a:off x="4344194" y="390526"/>
            <a:ext cx="3932237" cy="306280"/>
          </a:xfrm>
        </p:spPr>
        <p:txBody>
          <a:bodyPr>
            <a:normAutofit fontScale="90000"/>
          </a:bodyPr>
          <a:lstStyle/>
          <a:p>
            <a:pPr algn="ctr"/>
            <a:r>
              <a:rPr lang="en-US" sz="2000" b="1" dirty="0"/>
              <a:t>Manominike-Giizis (Rice Harvest Moon)</a:t>
            </a:r>
          </a:p>
        </p:txBody>
      </p:sp>
      <p:sp>
        <p:nvSpPr>
          <p:cNvPr id="4" name="Text Placeholder 3">
            <a:extLst>
              <a:ext uri="{FF2B5EF4-FFF2-40B4-BE49-F238E27FC236}">
                <a16:creationId xmlns:a16="http://schemas.microsoft.com/office/drawing/2014/main" id="{DD95B4EB-D187-45A0-9EB5-73C517B86034}"/>
              </a:ext>
            </a:extLst>
          </p:cNvPr>
          <p:cNvSpPr>
            <a:spLocks noGrp="1"/>
          </p:cNvSpPr>
          <p:nvPr>
            <p:ph type="body" sz="half" idx="2"/>
          </p:nvPr>
        </p:nvSpPr>
        <p:spPr>
          <a:xfrm>
            <a:off x="648070" y="799547"/>
            <a:ext cx="11185863" cy="5184004"/>
          </a:xfrm>
        </p:spPr>
        <p:txBody>
          <a:bodyPr>
            <a:normAutofit/>
          </a:bodyPr>
          <a:lstStyle/>
          <a:p>
            <a:r>
              <a:rPr lang="en-US" b="1" dirty="0" err="1"/>
              <a:t>Manomin</a:t>
            </a:r>
            <a:r>
              <a:rPr lang="en-US" b="1" dirty="0"/>
              <a:t> (wild rice) has played a significant role in survival of the Ojibwe. </a:t>
            </a:r>
            <a:r>
              <a:rPr lang="en-US" b="1" dirty="0" err="1"/>
              <a:t>Manomin</a:t>
            </a:r>
            <a:r>
              <a:rPr lang="en-US" b="1" dirty="0"/>
              <a:t> is a water grown grain found throughout North America. In </a:t>
            </a:r>
            <a:r>
              <a:rPr lang="en-US" b="1" dirty="0" err="1"/>
              <a:t>Nett</a:t>
            </a:r>
            <a:r>
              <a:rPr lang="en-US" b="1" dirty="0"/>
              <a:t> Lake before the wild rice harvest begins, there is a first pick ceremony. It is accustomed before going onto the lake, that the Anishinaabe offer Asemaa (Tobacco) to be placed in the lake for the harvest and the safety of people while gathering wild rice. Manomin is harvested from a canoe. The long stalks of the rice are bent over the canoe and are knocked in with knocking sticks. </a:t>
            </a:r>
          </a:p>
          <a:p>
            <a:r>
              <a:rPr lang="en-US" b="1" dirty="0"/>
              <a:t>After getting back onto the landings, from a day’s picking, they sack up the rice, it is then spread out on tarps for drying, this quickens the parching process. The rice is parched by slowly stirring and turning the rice so it can cook in pans and/or kettles over an open fire. Parching allows the hulls of the grain to loosen and will come off more easily. The kettle holds about 12-15 pounds of rice and typically takes 20-25 minutes per batch. Pan parching holds about 70-80 pounds of rice and will take 60-70 minutes to parch. A rule of thumb from green rice to finished rice, usually finishes out to be about 50%, so 500 pounds of rice from the lake to drying, parching and threshing will typically end up as 250 pounds finished. As the rice ripens the percentage goes up. </a:t>
            </a:r>
          </a:p>
          <a:p>
            <a:r>
              <a:rPr lang="en-US" b="1" dirty="0"/>
              <a:t>Modern day Threshing Machine is (powered by truck) needs at least 50 pounds of rice to run through the machine, where rubber knobs take off the hulls and the Mazaan (rice dust) is then vacuumed out of the </a:t>
            </a:r>
            <a:r>
              <a:rPr lang="en-US" b="1" dirty="0" err="1"/>
              <a:t>Manomin</a:t>
            </a:r>
            <a:r>
              <a:rPr lang="en-US" b="1" dirty="0"/>
              <a:t>. Jigging (Traditional Style) 15 pounds of rice is placed in a barrel and is danced upon by a smaller person in a twisting motion to loosen up the hulls and then is Winnowed (Fanned) this requires the rice to be placed in a birch bark basket and gently tossed into the air, in which the hulls and </a:t>
            </a:r>
            <a:r>
              <a:rPr lang="en-US" b="1" dirty="0" err="1"/>
              <a:t>Mazaan</a:t>
            </a:r>
            <a:r>
              <a:rPr lang="en-US" b="1" dirty="0"/>
              <a:t> is blown out by the wind or fan for a clean finish. </a:t>
            </a:r>
          </a:p>
          <a:p>
            <a:r>
              <a:rPr lang="en-US" b="1" dirty="0" err="1"/>
              <a:t>Mii</a:t>
            </a:r>
            <a:r>
              <a:rPr lang="en-US" b="1" dirty="0"/>
              <a:t> </a:t>
            </a:r>
            <a:r>
              <a:rPr lang="en-US" b="1" dirty="0" err="1"/>
              <a:t>Gwech</a:t>
            </a:r>
            <a:r>
              <a:rPr lang="en-US" b="1" dirty="0"/>
              <a:t> </a:t>
            </a:r>
            <a:r>
              <a:rPr lang="en-US" b="1" dirty="0" err="1"/>
              <a:t>Manomin</a:t>
            </a:r>
            <a:r>
              <a:rPr lang="en-US" b="1" dirty="0"/>
              <a:t> (Thank you wild rice) is celebrated after the </a:t>
            </a:r>
            <a:r>
              <a:rPr lang="en-US" b="1" dirty="0" err="1"/>
              <a:t>Manomin</a:t>
            </a:r>
            <a:r>
              <a:rPr lang="en-US" b="1" dirty="0"/>
              <a:t> harvest season with a Pow Wow where we give the visitors rice, we also have a community feast, offer food and tobacco to the spirits. This is the Anishinaabe way to say thanks (</a:t>
            </a:r>
            <a:r>
              <a:rPr lang="en-US" b="1" dirty="0" err="1"/>
              <a:t>Miigs</a:t>
            </a:r>
            <a:r>
              <a:rPr lang="en-US" b="1" dirty="0"/>
              <a:t>) to the Spirits for allowing us to have a harvesting season. </a:t>
            </a:r>
          </a:p>
        </p:txBody>
      </p:sp>
    </p:spTree>
    <p:extLst>
      <p:ext uri="{BB962C8B-B14F-4D97-AF65-F5344CB8AC3E}">
        <p14:creationId xmlns:p14="http://schemas.microsoft.com/office/powerpoint/2010/main" val="30626105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outdoor&#10;&#10;Description automatically generated">
            <a:extLst>
              <a:ext uri="{FF2B5EF4-FFF2-40B4-BE49-F238E27FC236}">
                <a16:creationId xmlns:a16="http://schemas.microsoft.com/office/drawing/2014/main" id="{B6901414-B8DE-0CA2-57E1-85E76D5A1A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71749" y="785811"/>
            <a:ext cx="7610475" cy="5707857"/>
          </a:xfrm>
          <a:prstGeom prst="rect">
            <a:avLst/>
          </a:prstGeom>
        </p:spPr>
      </p:pic>
    </p:spTree>
    <p:extLst>
      <p:ext uri="{BB962C8B-B14F-4D97-AF65-F5344CB8AC3E}">
        <p14:creationId xmlns:p14="http://schemas.microsoft.com/office/powerpoint/2010/main" val="34747791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10;&#10;Description automatically generated with low confidence">
            <a:extLst>
              <a:ext uri="{FF2B5EF4-FFF2-40B4-BE49-F238E27FC236}">
                <a16:creationId xmlns:a16="http://schemas.microsoft.com/office/drawing/2014/main" id="{9BC03EAC-230D-E1B1-9BD9-CADFC86C60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14575" y="219075"/>
            <a:ext cx="8766725" cy="6477000"/>
          </a:xfrm>
          <a:prstGeom prst="rect">
            <a:avLst/>
          </a:prstGeom>
        </p:spPr>
      </p:pic>
    </p:spTree>
    <p:extLst>
      <p:ext uri="{BB962C8B-B14F-4D97-AF65-F5344CB8AC3E}">
        <p14:creationId xmlns:p14="http://schemas.microsoft.com/office/powerpoint/2010/main" val="39295317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04E59F5-24B6-7984-D371-3878E37D8957}"/>
              </a:ext>
            </a:extLst>
          </p:cNvPr>
          <p:cNvSpPr txBox="1"/>
          <p:nvPr/>
        </p:nvSpPr>
        <p:spPr>
          <a:xfrm>
            <a:off x="3047259" y="1660927"/>
            <a:ext cx="6442969" cy="3540585"/>
          </a:xfrm>
          <a:prstGeom prst="rect">
            <a:avLst/>
          </a:prstGeom>
          <a:noFill/>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Our Mission for the youth</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Is to instill our traditions with the </a:t>
            </a:r>
            <a:r>
              <a:rPr kumimoji="0" lang="en-US" sz="18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Nett</a:t>
            </a: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Lake Elementary School &amp; our Middle/High School Students, by providing knowledge on how to harvest and gather wild rice, creating a rice camp during school for them to have a chance to participate in these practices, also by taking small steps with canoe lessons before the rice harvest season so they feel comfortable being in a canoe, they are also taught to give back to our elders for the elders meal feeding program so they have rice throughout the year from the finished rice, we also teach offering thanks to the </a:t>
            </a:r>
            <a:r>
              <a:rPr kumimoji="0" lang="en-US" sz="18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manidoo</a:t>
            </a: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for our rice harvest season and have a community feast.</a:t>
            </a:r>
          </a:p>
        </p:txBody>
      </p:sp>
    </p:spTree>
    <p:extLst>
      <p:ext uri="{BB962C8B-B14F-4D97-AF65-F5344CB8AC3E}">
        <p14:creationId xmlns:p14="http://schemas.microsoft.com/office/powerpoint/2010/main" val="6802540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A08E2-F3F9-4BD8-BB24-3984E3A50E63}"/>
              </a:ext>
            </a:extLst>
          </p:cNvPr>
          <p:cNvSpPr>
            <a:spLocks noGrp="1"/>
          </p:cNvSpPr>
          <p:nvPr>
            <p:ph type="title"/>
          </p:nvPr>
        </p:nvSpPr>
        <p:spPr>
          <a:xfrm>
            <a:off x="839788" y="457200"/>
            <a:ext cx="45719" cy="55044"/>
          </a:xfrm>
        </p:spPr>
        <p:txBody>
          <a:bodyPr>
            <a:normAutofit fontScale="90000"/>
          </a:bodyPr>
          <a:lstStyle/>
          <a:p>
            <a:endParaRPr lang="en-US" dirty="0"/>
          </a:p>
        </p:txBody>
      </p:sp>
      <p:pic>
        <p:nvPicPr>
          <p:cNvPr id="6" name="Picture Placeholder 5" descr="A picture containing sky, outdoor, water, group&#10;&#10;Description automatically generated">
            <a:extLst>
              <a:ext uri="{FF2B5EF4-FFF2-40B4-BE49-F238E27FC236}">
                <a16:creationId xmlns:a16="http://schemas.microsoft.com/office/drawing/2014/main" id="{AB40394C-C268-43AD-956B-446B1022E97B}"/>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10596" b="10596"/>
          <a:stretch>
            <a:fillRect/>
          </a:stretch>
        </p:blipFill>
        <p:spPr>
          <a:xfrm>
            <a:off x="622299" y="193674"/>
            <a:ext cx="10501555" cy="6207126"/>
          </a:xfrm>
        </p:spPr>
      </p:pic>
      <p:sp>
        <p:nvSpPr>
          <p:cNvPr id="4" name="Text Placeholder 3">
            <a:extLst>
              <a:ext uri="{FF2B5EF4-FFF2-40B4-BE49-F238E27FC236}">
                <a16:creationId xmlns:a16="http://schemas.microsoft.com/office/drawing/2014/main" id="{8137D3AF-61E3-42A3-A275-09380D794488}"/>
              </a:ext>
            </a:extLst>
          </p:cNvPr>
          <p:cNvSpPr>
            <a:spLocks noGrp="1"/>
          </p:cNvSpPr>
          <p:nvPr>
            <p:ph type="body" sz="half" idx="2"/>
          </p:nvPr>
        </p:nvSpPr>
        <p:spPr>
          <a:xfrm flipH="1">
            <a:off x="794069" y="5823268"/>
            <a:ext cx="45719" cy="45719"/>
          </a:xfrm>
        </p:spPr>
        <p:txBody>
          <a:bodyPr>
            <a:normAutofit fontScale="25000" lnSpcReduction="20000"/>
          </a:bodyPr>
          <a:lstStyle/>
          <a:p>
            <a:endParaRPr lang="en-US" dirty="0"/>
          </a:p>
        </p:txBody>
      </p:sp>
    </p:spTree>
    <p:extLst>
      <p:ext uri="{BB962C8B-B14F-4D97-AF65-F5344CB8AC3E}">
        <p14:creationId xmlns:p14="http://schemas.microsoft.com/office/powerpoint/2010/main" val="8466590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10;&#10;Description automatically generated with medium confidence">
            <a:extLst>
              <a:ext uri="{FF2B5EF4-FFF2-40B4-BE49-F238E27FC236}">
                <a16:creationId xmlns:a16="http://schemas.microsoft.com/office/drawing/2014/main" id="{85903F17-5A28-B86D-BE3C-8E5976711E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1837" y="504824"/>
            <a:ext cx="9812694" cy="6010275"/>
          </a:xfrm>
          <a:prstGeom prst="rect">
            <a:avLst/>
          </a:prstGeom>
        </p:spPr>
      </p:pic>
    </p:spTree>
    <p:extLst>
      <p:ext uri="{BB962C8B-B14F-4D97-AF65-F5344CB8AC3E}">
        <p14:creationId xmlns:p14="http://schemas.microsoft.com/office/powerpoint/2010/main" val="26938637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grass, tree, outdoor, person&#10;&#10;Description automatically generated">
            <a:extLst>
              <a:ext uri="{FF2B5EF4-FFF2-40B4-BE49-F238E27FC236}">
                <a16:creationId xmlns:a16="http://schemas.microsoft.com/office/drawing/2014/main" id="{E8564F27-7CE8-454B-BDEB-06451D02D3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1797" y="0"/>
            <a:ext cx="9608406" cy="6858000"/>
          </a:xfrm>
          <a:prstGeom prst="rect">
            <a:avLst/>
          </a:prstGeom>
        </p:spPr>
      </p:pic>
    </p:spTree>
    <p:extLst>
      <p:ext uri="{BB962C8B-B14F-4D97-AF65-F5344CB8AC3E}">
        <p14:creationId xmlns:p14="http://schemas.microsoft.com/office/powerpoint/2010/main" val="40140236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ground&#10;&#10;Description automatically generated">
            <a:extLst>
              <a:ext uri="{FF2B5EF4-FFF2-40B4-BE49-F238E27FC236}">
                <a16:creationId xmlns:a16="http://schemas.microsoft.com/office/drawing/2014/main" id="{D387A257-CEF1-26F3-D1B1-70D14534D8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5416" y="295275"/>
            <a:ext cx="10550284" cy="6267449"/>
          </a:xfrm>
          <a:prstGeom prst="rect">
            <a:avLst/>
          </a:prstGeom>
        </p:spPr>
      </p:pic>
    </p:spTree>
    <p:extLst>
      <p:ext uri="{BB962C8B-B14F-4D97-AF65-F5344CB8AC3E}">
        <p14:creationId xmlns:p14="http://schemas.microsoft.com/office/powerpoint/2010/main" val="17130443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grass, outdoor, person&#10;&#10;Description automatically generated">
            <a:extLst>
              <a:ext uri="{FF2B5EF4-FFF2-40B4-BE49-F238E27FC236}">
                <a16:creationId xmlns:a16="http://schemas.microsoft.com/office/drawing/2014/main" id="{EBEF65E2-F886-4C8B-9584-495BAE6DD4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676275"/>
            <a:ext cx="9753600" cy="5505450"/>
          </a:xfrm>
          <a:prstGeom prst="rect">
            <a:avLst/>
          </a:prstGeom>
        </p:spPr>
      </p:pic>
    </p:spTree>
    <p:extLst>
      <p:ext uri="{BB962C8B-B14F-4D97-AF65-F5344CB8AC3E}">
        <p14:creationId xmlns:p14="http://schemas.microsoft.com/office/powerpoint/2010/main" val="5142284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6B7F3C-66B3-4B84-B76A-2A278E5BD6FF}"/>
              </a:ext>
            </a:extLst>
          </p:cNvPr>
          <p:cNvSpPr>
            <a:spLocks noGrp="1"/>
          </p:cNvSpPr>
          <p:nvPr>
            <p:ph type="title"/>
          </p:nvPr>
        </p:nvSpPr>
        <p:spPr/>
        <p:txBody>
          <a:bodyPr/>
          <a:lstStyle/>
          <a:p>
            <a:r>
              <a:rPr lang="en-US" dirty="0"/>
              <a:t>Levels of Change and Impact</a:t>
            </a:r>
          </a:p>
        </p:txBody>
      </p:sp>
      <p:sp>
        <p:nvSpPr>
          <p:cNvPr id="3" name="Content Placeholder 2">
            <a:extLst>
              <a:ext uri="{FF2B5EF4-FFF2-40B4-BE49-F238E27FC236}">
                <a16:creationId xmlns:a16="http://schemas.microsoft.com/office/drawing/2014/main" id="{AFF2BD8F-C9FC-4888-8535-E453877CAD9D}"/>
              </a:ext>
            </a:extLst>
          </p:cNvPr>
          <p:cNvSpPr>
            <a:spLocks noGrp="1"/>
          </p:cNvSpPr>
          <p:nvPr>
            <p:ph sz="half" idx="1"/>
          </p:nvPr>
        </p:nvSpPr>
        <p:spPr>
          <a:xfrm>
            <a:off x="838200" y="1825625"/>
            <a:ext cx="5181600" cy="4351338"/>
          </a:xfrm>
        </p:spPr>
        <p:txBody>
          <a:bodyPr>
            <a:normAutofit/>
          </a:bodyPr>
          <a:lstStyle/>
          <a:p>
            <a:r>
              <a:rPr lang="en-US" dirty="0"/>
              <a:t>Level 1</a:t>
            </a:r>
          </a:p>
          <a:p>
            <a:pPr lvl="1"/>
            <a:r>
              <a:rPr lang="en-US" dirty="0"/>
              <a:t>Health Promotion/Direct Service</a:t>
            </a:r>
          </a:p>
          <a:p>
            <a:r>
              <a:rPr lang="en-US" dirty="0"/>
              <a:t>Level 2</a:t>
            </a:r>
          </a:p>
          <a:p>
            <a:pPr lvl="1"/>
            <a:r>
              <a:rPr lang="en-US" dirty="0"/>
              <a:t>Organizational/Institutional Change</a:t>
            </a:r>
          </a:p>
          <a:p>
            <a:r>
              <a:rPr lang="en-US" dirty="0"/>
              <a:t>Level 3</a:t>
            </a:r>
          </a:p>
          <a:p>
            <a:pPr lvl="1"/>
            <a:r>
              <a:rPr lang="en-US" dirty="0"/>
              <a:t>Root Causes/Conditions for Health</a:t>
            </a:r>
          </a:p>
          <a:p>
            <a:pPr lvl="1"/>
            <a:endParaRPr lang="en-US" dirty="0"/>
          </a:p>
          <a:p>
            <a:pPr marL="457200" lvl="1" indent="0">
              <a:buNone/>
            </a:pPr>
            <a:endParaRPr lang="en-US" dirty="0"/>
          </a:p>
        </p:txBody>
      </p:sp>
      <p:sp>
        <p:nvSpPr>
          <p:cNvPr id="6" name="Content Placeholder 5">
            <a:extLst>
              <a:ext uri="{FF2B5EF4-FFF2-40B4-BE49-F238E27FC236}">
                <a16:creationId xmlns:a16="http://schemas.microsoft.com/office/drawing/2014/main" id="{1392AAA7-AB13-4902-AF26-D9E35DDC528E}"/>
              </a:ext>
            </a:extLst>
          </p:cNvPr>
          <p:cNvSpPr>
            <a:spLocks noGrp="1"/>
          </p:cNvSpPr>
          <p:nvPr>
            <p:ph sz="half" idx="2"/>
          </p:nvPr>
        </p:nvSpPr>
        <p:spPr/>
        <p:txBody>
          <a:bodyPr>
            <a:normAutofit/>
          </a:bodyPr>
          <a:lstStyle/>
          <a:p>
            <a:r>
              <a:rPr lang="en-US" dirty="0"/>
              <a:t>During the COVID-19 pandemic, EHDI grantees:</a:t>
            </a:r>
          </a:p>
          <a:p>
            <a:pPr lvl="1"/>
            <a:r>
              <a:rPr lang="en-US" dirty="0"/>
              <a:t>Reached more than 650,000 individuals</a:t>
            </a:r>
          </a:p>
          <a:p>
            <a:pPr lvl="1"/>
            <a:r>
              <a:rPr lang="en-US" dirty="0"/>
              <a:t>Maintained 105 clinics in 24 cities across 10 counties</a:t>
            </a:r>
          </a:p>
          <a:p>
            <a:pPr lvl="1"/>
            <a:r>
              <a:rPr lang="en-US" dirty="0"/>
              <a:t>Opened 30+ new sites in 2020-2021</a:t>
            </a:r>
          </a:p>
          <a:p>
            <a:pPr lvl="1"/>
            <a:r>
              <a:rPr lang="en-US" dirty="0"/>
              <a:t>Worked with 120 students and 89 families</a:t>
            </a:r>
          </a:p>
          <a:p>
            <a:endParaRPr lang="en-US" dirty="0"/>
          </a:p>
        </p:txBody>
      </p:sp>
    </p:spTree>
    <p:extLst>
      <p:ext uri="{BB962C8B-B14F-4D97-AF65-F5344CB8AC3E}">
        <p14:creationId xmlns:p14="http://schemas.microsoft.com/office/powerpoint/2010/main" val="9082207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indoor&#10;&#10;Description automatically generated">
            <a:extLst>
              <a:ext uri="{FF2B5EF4-FFF2-40B4-BE49-F238E27FC236}">
                <a16:creationId xmlns:a16="http://schemas.microsoft.com/office/drawing/2014/main" id="{2E8160A7-A47B-4D5B-A293-1CA202D3D9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5999" y="1285874"/>
            <a:ext cx="8348133" cy="4695825"/>
          </a:xfrm>
          <a:prstGeom prst="rect">
            <a:avLst/>
          </a:prstGeom>
        </p:spPr>
      </p:pic>
    </p:spTree>
    <p:extLst>
      <p:ext uri="{BB962C8B-B14F-4D97-AF65-F5344CB8AC3E}">
        <p14:creationId xmlns:p14="http://schemas.microsoft.com/office/powerpoint/2010/main" val="31826741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holding a skateboard&#10;&#10;Description automatically generated with medium confidence">
            <a:extLst>
              <a:ext uri="{FF2B5EF4-FFF2-40B4-BE49-F238E27FC236}">
                <a16:creationId xmlns:a16="http://schemas.microsoft.com/office/drawing/2014/main" id="{CAC18ED2-E607-986D-3A03-114FA87967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0750" y="257175"/>
            <a:ext cx="8143875" cy="6381749"/>
          </a:xfrm>
          <a:prstGeom prst="rect">
            <a:avLst/>
          </a:prstGeom>
        </p:spPr>
      </p:pic>
    </p:spTree>
    <p:extLst>
      <p:ext uri="{BB962C8B-B14F-4D97-AF65-F5344CB8AC3E}">
        <p14:creationId xmlns:p14="http://schemas.microsoft.com/office/powerpoint/2010/main" val="36230992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lanet in space&#10;&#10;Description automatically generated with low confidence">
            <a:extLst>
              <a:ext uri="{FF2B5EF4-FFF2-40B4-BE49-F238E27FC236}">
                <a16:creationId xmlns:a16="http://schemas.microsoft.com/office/drawing/2014/main" id="{E479092A-61DB-4158-99A1-9A53B31206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975" y="90487"/>
            <a:ext cx="11830050" cy="6467475"/>
          </a:xfrm>
          <a:prstGeom prst="rect">
            <a:avLst/>
          </a:prstGeom>
        </p:spPr>
      </p:pic>
    </p:spTree>
    <p:extLst>
      <p:ext uri="{BB962C8B-B14F-4D97-AF65-F5344CB8AC3E}">
        <p14:creationId xmlns:p14="http://schemas.microsoft.com/office/powerpoint/2010/main" val="34079285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old&#10;&#10;Description automatically generated">
            <a:extLst>
              <a:ext uri="{FF2B5EF4-FFF2-40B4-BE49-F238E27FC236}">
                <a16:creationId xmlns:a16="http://schemas.microsoft.com/office/drawing/2014/main" id="{5D1777F1-C0F8-C9CA-8CFA-8D32B9799E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24151" y="569754"/>
            <a:ext cx="7229474" cy="6078696"/>
          </a:xfrm>
          <a:prstGeom prst="rect">
            <a:avLst/>
          </a:prstGeom>
        </p:spPr>
      </p:pic>
    </p:spTree>
    <p:extLst>
      <p:ext uri="{BB962C8B-B14F-4D97-AF65-F5344CB8AC3E}">
        <p14:creationId xmlns:p14="http://schemas.microsoft.com/office/powerpoint/2010/main" val="10358266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975ED8-6D87-1FD8-9913-0D6179D074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681037"/>
            <a:ext cx="9753600" cy="5495925"/>
          </a:xfrm>
          <a:prstGeom prst="rect">
            <a:avLst/>
          </a:prstGeom>
        </p:spPr>
      </p:pic>
    </p:spTree>
    <p:extLst>
      <p:ext uri="{BB962C8B-B14F-4D97-AF65-F5344CB8AC3E}">
        <p14:creationId xmlns:p14="http://schemas.microsoft.com/office/powerpoint/2010/main" val="33643895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fruit, edible seed&#10;&#10;Description automatically generated">
            <a:extLst>
              <a:ext uri="{FF2B5EF4-FFF2-40B4-BE49-F238E27FC236}">
                <a16:creationId xmlns:a16="http://schemas.microsoft.com/office/drawing/2014/main" id="{FD60B682-CEAF-425B-87EC-EDC040CC29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652462"/>
            <a:ext cx="10130026" cy="5767388"/>
          </a:xfrm>
          <a:prstGeom prst="rect">
            <a:avLst/>
          </a:prstGeom>
        </p:spPr>
      </p:pic>
    </p:spTree>
    <p:extLst>
      <p:ext uri="{BB962C8B-B14F-4D97-AF65-F5344CB8AC3E}">
        <p14:creationId xmlns:p14="http://schemas.microsoft.com/office/powerpoint/2010/main" val="4952347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4C17D2E-8E11-4C6A-AA62-CD11BB0428A6}"/>
              </a:ext>
            </a:extLst>
          </p:cNvPr>
          <p:cNvSpPr txBox="1"/>
          <p:nvPr/>
        </p:nvSpPr>
        <p:spPr>
          <a:xfrm>
            <a:off x="2479248" y="933352"/>
            <a:ext cx="7466029" cy="4327082"/>
          </a:xfrm>
          <a:prstGeom prst="rect">
            <a:avLst/>
          </a:prstGeom>
          <a:noFill/>
        </p:spPr>
        <p:txBody>
          <a:bodyPr wrap="square">
            <a:spAutoFit/>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About </a:t>
            </a:r>
            <a:r>
              <a:rPr kumimoji="0" lang="en-US" sz="2400" b="1"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Nett</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Lake &amp; Ricing  </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3 sectors of </a:t>
            </a:r>
            <a:r>
              <a:rPr kumimoji="0" lang="en-US" sz="18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Bois</a:t>
            </a: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Forte Reservation- </a:t>
            </a:r>
            <a:r>
              <a:rPr kumimoji="0" lang="en-US" sz="18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Nett</a:t>
            </a: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Lake (350 residents) </a:t>
            </a: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Vermilion (400 residents) 60 miles east of </a:t>
            </a:r>
            <a:r>
              <a:rPr kumimoji="0" lang="en-US" sz="18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Nett</a:t>
            </a: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Lake. </a:t>
            </a: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Deer creek (No residents) 40 miles southwest of </a:t>
            </a:r>
            <a:r>
              <a:rPr kumimoji="0" lang="en-US" sz="18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Nett</a:t>
            </a: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Lake. </a:t>
            </a: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Wild rice is a main source of food for our </a:t>
            </a:r>
            <a:r>
              <a:rPr kumimoji="0" lang="en-US" sz="18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Bois</a:t>
            </a: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Forte Band Members throughout the year.</a:t>
            </a: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Rice provides a means of income.</a:t>
            </a: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Brings families &amp; people together.</a:t>
            </a: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Quality of rice provides a market overseas.</a:t>
            </a: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No motorboats allowed on </a:t>
            </a:r>
            <a:r>
              <a:rPr kumimoji="0" lang="en-US" sz="18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Nett</a:t>
            </a: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Lake. </a:t>
            </a: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Remote location 60 miles to closest food source.  </a:t>
            </a: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Food desert.  </a:t>
            </a: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4 items needed to go ricing: Canoe, paddles, push pole, knocking sticks. </a:t>
            </a: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Offering tobacco.</a:t>
            </a:r>
          </a:p>
        </p:txBody>
      </p:sp>
    </p:spTree>
    <p:extLst>
      <p:ext uri="{BB962C8B-B14F-4D97-AF65-F5344CB8AC3E}">
        <p14:creationId xmlns:p14="http://schemas.microsoft.com/office/powerpoint/2010/main" val="10946105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18D18-B2DF-4832-A9A4-D4F93DAFE005}"/>
              </a:ext>
            </a:extLst>
          </p:cNvPr>
          <p:cNvSpPr>
            <a:spLocks noGrp="1"/>
          </p:cNvSpPr>
          <p:nvPr>
            <p:ph type="ctrTitle"/>
          </p:nvPr>
        </p:nvSpPr>
        <p:spPr/>
        <p:txBody>
          <a:bodyPr/>
          <a:lstStyle/>
          <a:p>
            <a:r>
              <a:rPr lang="en-US" dirty="0"/>
              <a:t>Hmong American Farmers Association</a:t>
            </a:r>
          </a:p>
        </p:txBody>
      </p:sp>
      <p:sp>
        <p:nvSpPr>
          <p:cNvPr id="3" name="Content Placeholder 2">
            <a:extLst>
              <a:ext uri="{FF2B5EF4-FFF2-40B4-BE49-F238E27FC236}">
                <a16:creationId xmlns:a16="http://schemas.microsoft.com/office/drawing/2014/main" id="{70C334F1-602C-465A-B897-F138233EE940}"/>
              </a:ext>
            </a:extLst>
          </p:cNvPr>
          <p:cNvSpPr>
            <a:spLocks noGrp="1"/>
          </p:cNvSpPr>
          <p:nvPr>
            <p:ph type="subTitle" idx="1"/>
          </p:nvPr>
        </p:nvSpPr>
        <p:spPr>
          <a:xfrm>
            <a:off x="887767" y="3602038"/>
            <a:ext cx="10085033" cy="1655762"/>
          </a:xfrm>
        </p:spPr>
        <p:txBody>
          <a:bodyPr>
            <a:normAutofit/>
          </a:bodyPr>
          <a:lstStyle/>
          <a:p>
            <a:r>
              <a:rPr lang="en-US" dirty="0"/>
              <a:t>Janssen Hang</a:t>
            </a:r>
          </a:p>
          <a:p>
            <a:endParaRPr lang="en-US" dirty="0"/>
          </a:p>
          <a:p>
            <a:endParaRPr lang="en-US" dirty="0"/>
          </a:p>
          <a:p>
            <a:endParaRPr lang="en-US" dirty="0"/>
          </a:p>
        </p:txBody>
      </p:sp>
    </p:spTree>
    <p:extLst>
      <p:ext uri="{BB962C8B-B14F-4D97-AF65-F5344CB8AC3E}">
        <p14:creationId xmlns:p14="http://schemas.microsoft.com/office/powerpoint/2010/main" val="14455420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18D18-B2DF-4832-A9A4-D4F93DAFE005}"/>
              </a:ext>
            </a:extLst>
          </p:cNvPr>
          <p:cNvSpPr>
            <a:spLocks noGrp="1"/>
          </p:cNvSpPr>
          <p:nvPr>
            <p:ph type="ctrTitle"/>
          </p:nvPr>
        </p:nvSpPr>
        <p:spPr/>
        <p:txBody>
          <a:bodyPr/>
          <a:lstStyle/>
          <a:p>
            <a:r>
              <a:rPr lang="en-US" dirty="0"/>
              <a:t>Questions</a:t>
            </a:r>
          </a:p>
        </p:txBody>
      </p:sp>
      <p:sp>
        <p:nvSpPr>
          <p:cNvPr id="3" name="Content Placeholder 2">
            <a:extLst>
              <a:ext uri="{FF2B5EF4-FFF2-40B4-BE49-F238E27FC236}">
                <a16:creationId xmlns:a16="http://schemas.microsoft.com/office/drawing/2014/main" id="{70C334F1-602C-465A-B897-F138233EE940}"/>
              </a:ext>
            </a:extLst>
          </p:cNvPr>
          <p:cNvSpPr>
            <a:spLocks noGrp="1"/>
          </p:cNvSpPr>
          <p:nvPr>
            <p:ph type="subTitle" idx="1"/>
          </p:nvPr>
        </p:nvSpPr>
        <p:spPr>
          <a:xfrm>
            <a:off x="887767" y="3602038"/>
            <a:ext cx="10085033" cy="1655762"/>
          </a:xfrm>
        </p:spPr>
        <p:txBody>
          <a:bodyPr>
            <a:normAutofit fontScale="92500" lnSpcReduction="20000"/>
          </a:bodyPr>
          <a:lstStyle/>
          <a:p>
            <a:r>
              <a:rPr lang="en-US" dirty="0" err="1"/>
              <a:t>Bois</a:t>
            </a:r>
            <a:r>
              <a:rPr lang="en-US" dirty="0"/>
              <a:t> Forte Tribal Government | David Morrison (</a:t>
            </a:r>
            <a:r>
              <a:rPr lang="en-US" dirty="0">
                <a:hlinkClick r:id="rId3"/>
              </a:rPr>
              <a:t>dmorrison@boisforte-nsn.gov</a:t>
            </a:r>
            <a:r>
              <a:rPr lang="en-US" dirty="0"/>
              <a:t>)</a:t>
            </a:r>
          </a:p>
          <a:p>
            <a:r>
              <a:rPr lang="en-US" dirty="0"/>
              <a:t>Dream of Wild Health | Neely Snyder (</a:t>
            </a:r>
            <a:r>
              <a:rPr lang="en-US" dirty="0">
                <a:hlinkClick r:id="rId4"/>
              </a:rPr>
              <a:t>neely@dreamofwildhealth.org</a:t>
            </a:r>
            <a:r>
              <a:rPr lang="en-US" dirty="0"/>
              <a:t>)</a:t>
            </a:r>
          </a:p>
          <a:p>
            <a:r>
              <a:rPr lang="en-US" dirty="0"/>
              <a:t>Hmong American Farmers Association | Janssen Hang (</a:t>
            </a:r>
            <a:r>
              <a:rPr lang="en-US" dirty="0">
                <a:hlinkClick r:id="rId5"/>
              </a:rPr>
              <a:t>Janssen@hmongfarmers.com</a:t>
            </a:r>
            <a:r>
              <a:rPr lang="en-US" dirty="0"/>
              <a:t>) </a:t>
            </a:r>
          </a:p>
          <a:p>
            <a:r>
              <a:rPr lang="en-US" dirty="0"/>
              <a:t>Pillsbury United Communities | Fowzia Abdullahi (</a:t>
            </a:r>
            <a:r>
              <a:rPr lang="en-US" dirty="0">
                <a:hlinkClick r:id="rId6"/>
              </a:rPr>
              <a:t>FowziaA@pillsburyunited.org</a:t>
            </a:r>
            <a:r>
              <a:rPr lang="en-US" dirty="0"/>
              <a:t>) &amp; Lou Nelson (</a:t>
            </a:r>
            <a:r>
              <a:rPr lang="en-US" dirty="0">
                <a:hlinkClick r:id="rId7"/>
              </a:rPr>
              <a:t>LouN@pillsburyunited.org</a:t>
            </a:r>
            <a:r>
              <a:rPr lang="en-US" dirty="0"/>
              <a:t>) </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6303865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8B6CECD-DE43-4D34-AD7F-CF7B3EC5A1FA}"/>
              </a:ext>
            </a:extLst>
          </p:cNvPr>
          <p:cNvSpPr>
            <a:spLocks noGrp="1"/>
          </p:cNvSpPr>
          <p:nvPr>
            <p:ph type="title"/>
          </p:nvPr>
        </p:nvSpPr>
        <p:spPr/>
        <p:txBody>
          <a:bodyPr/>
          <a:lstStyle/>
          <a:p>
            <a:r>
              <a:rPr lang="en-US" dirty="0"/>
              <a:t>Food Justice</a:t>
            </a:r>
          </a:p>
        </p:txBody>
      </p:sp>
      <p:sp>
        <p:nvSpPr>
          <p:cNvPr id="6" name="Content Placeholder 5">
            <a:extLst>
              <a:ext uri="{FF2B5EF4-FFF2-40B4-BE49-F238E27FC236}">
                <a16:creationId xmlns:a16="http://schemas.microsoft.com/office/drawing/2014/main" id="{64CADDEF-EFC4-4C1B-B454-09777DDD1BFE}"/>
              </a:ext>
            </a:extLst>
          </p:cNvPr>
          <p:cNvSpPr>
            <a:spLocks noGrp="1"/>
          </p:cNvSpPr>
          <p:nvPr>
            <p:ph sz="half" idx="1"/>
          </p:nvPr>
        </p:nvSpPr>
        <p:spPr/>
        <p:txBody>
          <a:bodyPr>
            <a:normAutofit lnSpcReduction="10000"/>
          </a:bodyPr>
          <a:lstStyle/>
          <a:p>
            <a:r>
              <a:rPr lang="en-US" dirty="0"/>
              <a:t>1 in 10 Minnesotans experience food insecurity*</a:t>
            </a:r>
          </a:p>
          <a:p>
            <a:r>
              <a:rPr lang="en-US" dirty="0"/>
              <a:t>BIPOC are at least twice as likely as whites to experience food insecurity in MN*</a:t>
            </a:r>
          </a:p>
          <a:p>
            <a:r>
              <a:rPr lang="en-US" dirty="0"/>
              <a:t>They suffer the greatest disparities in diet-related chronic diseases caused by lack of access to quality nutrition</a:t>
            </a:r>
          </a:p>
          <a:p>
            <a:endParaRPr lang="en-US" dirty="0"/>
          </a:p>
          <a:p>
            <a:endParaRPr lang="en-US" dirty="0"/>
          </a:p>
        </p:txBody>
      </p:sp>
      <p:sp>
        <p:nvSpPr>
          <p:cNvPr id="7" name="Content Placeholder 6">
            <a:extLst>
              <a:ext uri="{FF2B5EF4-FFF2-40B4-BE49-F238E27FC236}">
                <a16:creationId xmlns:a16="http://schemas.microsoft.com/office/drawing/2014/main" id="{C1E9BA80-9618-4788-9C1E-73111E18A8BB}"/>
              </a:ext>
            </a:extLst>
          </p:cNvPr>
          <p:cNvSpPr>
            <a:spLocks noGrp="1"/>
          </p:cNvSpPr>
          <p:nvPr>
            <p:ph sz="half" idx="2"/>
          </p:nvPr>
        </p:nvSpPr>
        <p:spPr/>
        <p:txBody>
          <a:bodyPr>
            <a:normAutofit lnSpcReduction="10000"/>
          </a:bodyPr>
          <a:lstStyle/>
          <a:p>
            <a:r>
              <a:rPr lang="en-US" dirty="0"/>
              <a:t>Food as medicine</a:t>
            </a:r>
          </a:p>
          <a:p>
            <a:pPr lvl="1"/>
            <a:r>
              <a:rPr lang="en-US" dirty="0"/>
              <a:t>Community supported agriculture</a:t>
            </a:r>
          </a:p>
          <a:p>
            <a:r>
              <a:rPr lang="en-US" dirty="0"/>
              <a:t>Food sovereignty</a:t>
            </a:r>
          </a:p>
          <a:p>
            <a:pPr lvl="1"/>
            <a:r>
              <a:rPr lang="en-US" dirty="0"/>
              <a:t>Policy &amp; advocacy to support an Indigenous food system</a:t>
            </a:r>
          </a:p>
          <a:p>
            <a:r>
              <a:rPr lang="en-US" dirty="0"/>
              <a:t>Food autonomy</a:t>
            </a:r>
          </a:p>
          <a:p>
            <a:pPr lvl="1"/>
            <a:r>
              <a:rPr lang="en-US" dirty="0"/>
              <a:t>Collaborative work within communities</a:t>
            </a:r>
          </a:p>
          <a:p>
            <a:r>
              <a:rPr lang="en-US" dirty="0"/>
              <a:t>Land tenure</a:t>
            </a:r>
          </a:p>
          <a:p>
            <a:pPr lvl="1"/>
            <a:r>
              <a:rPr lang="en-US" dirty="0"/>
              <a:t>Traditional food gathering activities</a:t>
            </a:r>
          </a:p>
        </p:txBody>
      </p:sp>
      <p:sp>
        <p:nvSpPr>
          <p:cNvPr id="2" name="Footer Placeholder 1">
            <a:extLst>
              <a:ext uri="{FF2B5EF4-FFF2-40B4-BE49-F238E27FC236}">
                <a16:creationId xmlns:a16="http://schemas.microsoft.com/office/drawing/2014/main" id="{1823E921-6B89-42F6-B4F1-C248BC025400}"/>
              </a:ext>
            </a:extLst>
          </p:cNvPr>
          <p:cNvSpPr>
            <a:spLocks noGrp="1"/>
          </p:cNvSpPr>
          <p:nvPr>
            <p:ph type="ftr" sz="quarter" idx="11"/>
          </p:nvPr>
        </p:nvSpPr>
        <p:spPr>
          <a:xfrm>
            <a:off x="-1" y="6487296"/>
            <a:ext cx="8202967" cy="365125"/>
          </a:xfrm>
        </p:spPr>
        <p:txBody>
          <a:bodyPr/>
          <a:lstStyle/>
          <a:p>
            <a:pPr algn="l"/>
            <a:r>
              <a:rPr lang="en-US" sz="900" i="1" dirty="0"/>
              <a:t>Source: Second Harvest Heartland Minnesota, 2022, </a:t>
            </a:r>
            <a:r>
              <a:rPr lang="en-US" sz="900" i="1" dirty="0">
                <a:hlinkClick r:id="rId3"/>
              </a:rPr>
              <a:t>Advocacy | Second Harvest Heartland (2harvest.org)</a:t>
            </a:r>
            <a:endParaRPr lang="en-US" i="1" dirty="0"/>
          </a:p>
        </p:txBody>
      </p:sp>
    </p:spTree>
    <p:extLst>
      <p:ext uri="{BB962C8B-B14F-4D97-AF65-F5344CB8AC3E}">
        <p14:creationId xmlns:p14="http://schemas.microsoft.com/office/powerpoint/2010/main" val="32316439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203200" y="203201"/>
            <a:ext cx="11469509" cy="6451599"/>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 y="1"/>
            <a:ext cx="12191999" cy="6857999"/>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1"/>
            <a:ext cx="12192000" cy="6819759"/>
          </a:xfrm>
          <a:prstGeom prst="rect">
            <a:avLst/>
          </a:prstGeom>
        </p:spPr>
      </p:pic>
      <p:sp>
        <p:nvSpPr>
          <p:cNvPr id="3" name="object 3"/>
          <p:cNvSpPr txBox="1"/>
          <p:nvPr/>
        </p:nvSpPr>
        <p:spPr>
          <a:xfrm>
            <a:off x="6435305" y="1505157"/>
            <a:ext cx="4790439" cy="3712577"/>
          </a:xfrm>
          <a:prstGeom prst="rect">
            <a:avLst/>
          </a:prstGeom>
        </p:spPr>
        <p:txBody>
          <a:bodyPr vert="horz" wrap="square" lIns="0" tIns="16087" rIns="0" bIns="0" rtlCol="0">
            <a:spAutoFit/>
          </a:bodyPr>
          <a:lstStyle/>
          <a:p>
            <a:pPr marL="16933" marR="32173" indent="-847" defTabSz="1219170">
              <a:lnSpc>
                <a:spcPct val="121700"/>
              </a:lnSpc>
              <a:spcBef>
                <a:spcPts val="127"/>
              </a:spcBef>
            </a:pPr>
            <a:r>
              <a:rPr sz="2200" kern="0" dirty="0">
                <a:solidFill>
                  <a:srgbClr val="282828"/>
                </a:solidFill>
                <a:latin typeface="Arial"/>
                <a:cs typeface="Arial"/>
              </a:rPr>
              <a:t>The</a:t>
            </a:r>
            <a:r>
              <a:rPr sz="2200" kern="0" spc="-173" dirty="0">
                <a:solidFill>
                  <a:srgbClr val="282828"/>
                </a:solidFill>
                <a:latin typeface="Arial"/>
                <a:cs typeface="Arial"/>
              </a:rPr>
              <a:t> </a:t>
            </a:r>
            <a:r>
              <a:rPr sz="2200" kern="0" dirty="0">
                <a:solidFill>
                  <a:srgbClr val="282828"/>
                </a:solidFill>
                <a:latin typeface="Arial"/>
                <a:cs typeface="Arial"/>
              </a:rPr>
              <a:t>Indigenous</a:t>
            </a:r>
            <a:r>
              <a:rPr sz="2200" kern="0" spc="40" dirty="0">
                <a:solidFill>
                  <a:srgbClr val="282828"/>
                </a:solidFill>
                <a:latin typeface="Arial"/>
                <a:cs typeface="Arial"/>
              </a:rPr>
              <a:t> </a:t>
            </a:r>
            <a:r>
              <a:rPr sz="2200" kern="0" spc="-27" dirty="0">
                <a:solidFill>
                  <a:srgbClr val="282828"/>
                </a:solidFill>
                <a:latin typeface="Arial"/>
                <a:cs typeface="Arial"/>
              </a:rPr>
              <a:t>Food</a:t>
            </a:r>
            <a:r>
              <a:rPr sz="2200" kern="0" spc="-73" dirty="0">
                <a:solidFill>
                  <a:srgbClr val="282828"/>
                </a:solidFill>
                <a:latin typeface="Arial"/>
                <a:cs typeface="Arial"/>
              </a:rPr>
              <a:t> </a:t>
            </a:r>
            <a:r>
              <a:rPr sz="2200" kern="0" spc="107" dirty="0">
                <a:solidFill>
                  <a:srgbClr val="282828"/>
                </a:solidFill>
                <a:latin typeface="Arial"/>
                <a:cs typeface="Arial"/>
              </a:rPr>
              <a:t>Network</a:t>
            </a:r>
            <a:r>
              <a:rPr sz="2200" kern="0" spc="-33" dirty="0">
                <a:solidFill>
                  <a:srgbClr val="282828"/>
                </a:solidFill>
                <a:latin typeface="Arial"/>
                <a:cs typeface="Arial"/>
              </a:rPr>
              <a:t> </a:t>
            </a:r>
            <a:r>
              <a:rPr sz="2000" b="1" kern="0" spc="-13" dirty="0">
                <a:solidFill>
                  <a:srgbClr val="282828"/>
                </a:solidFill>
                <a:latin typeface="Arial"/>
                <a:cs typeface="Arial"/>
              </a:rPr>
              <a:t>(IFN)'s </a:t>
            </a:r>
            <a:r>
              <a:rPr sz="2200" kern="0" dirty="0">
                <a:solidFill>
                  <a:srgbClr val="282828"/>
                </a:solidFill>
                <a:latin typeface="Arial"/>
                <a:cs typeface="Arial"/>
              </a:rPr>
              <a:t>mission</a:t>
            </a:r>
            <a:r>
              <a:rPr sz="2200" kern="0" spc="-13" dirty="0">
                <a:solidFill>
                  <a:srgbClr val="282828"/>
                </a:solidFill>
                <a:latin typeface="Arial"/>
                <a:cs typeface="Arial"/>
              </a:rPr>
              <a:t> </a:t>
            </a:r>
            <a:r>
              <a:rPr sz="2200" kern="0" dirty="0">
                <a:solidFill>
                  <a:srgbClr val="282828"/>
                </a:solidFill>
                <a:latin typeface="Arial"/>
                <a:cs typeface="Arial"/>
              </a:rPr>
              <a:t>is</a:t>
            </a:r>
            <a:r>
              <a:rPr sz="2200" kern="0" spc="-167" dirty="0">
                <a:solidFill>
                  <a:srgbClr val="282828"/>
                </a:solidFill>
                <a:latin typeface="Arial"/>
                <a:cs typeface="Arial"/>
              </a:rPr>
              <a:t> </a:t>
            </a:r>
            <a:r>
              <a:rPr sz="2200" kern="0" spc="67" dirty="0">
                <a:solidFill>
                  <a:srgbClr val="282828"/>
                </a:solidFill>
                <a:latin typeface="Arial"/>
                <a:cs typeface="Arial"/>
              </a:rPr>
              <a:t>to</a:t>
            </a:r>
            <a:r>
              <a:rPr sz="2200" kern="0" spc="240" dirty="0">
                <a:solidFill>
                  <a:srgbClr val="282828"/>
                </a:solidFill>
                <a:latin typeface="Arial"/>
                <a:cs typeface="Arial"/>
              </a:rPr>
              <a:t> </a:t>
            </a:r>
            <a:r>
              <a:rPr sz="2200" kern="0" spc="80" dirty="0">
                <a:solidFill>
                  <a:srgbClr val="282828"/>
                </a:solidFill>
                <a:latin typeface="Arial"/>
                <a:cs typeface="Arial"/>
              </a:rPr>
              <a:t>rebuild</a:t>
            </a:r>
            <a:r>
              <a:rPr sz="2200" kern="0" spc="-60" dirty="0">
                <a:solidFill>
                  <a:srgbClr val="282828"/>
                </a:solidFill>
                <a:latin typeface="Arial"/>
                <a:cs typeface="Arial"/>
              </a:rPr>
              <a:t> </a:t>
            </a:r>
            <a:r>
              <a:rPr sz="2200" kern="0" dirty="0">
                <a:solidFill>
                  <a:srgbClr val="282828"/>
                </a:solidFill>
                <a:latin typeface="Arial"/>
                <a:cs typeface="Arial"/>
              </a:rPr>
              <a:t>sovereign</a:t>
            </a:r>
            <a:r>
              <a:rPr sz="2200" kern="0" spc="120" dirty="0">
                <a:solidFill>
                  <a:srgbClr val="282828"/>
                </a:solidFill>
                <a:latin typeface="Arial"/>
                <a:cs typeface="Arial"/>
              </a:rPr>
              <a:t> </a:t>
            </a:r>
            <a:r>
              <a:rPr sz="2200" kern="0" spc="60" dirty="0">
                <a:solidFill>
                  <a:srgbClr val="282828"/>
                </a:solidFill>
                <a:latin typeface="Arial"/>
                <a:cs typeface="Arial"/>
              </a:rPr>
              <a:t>food </a:t>
            </a:r>
            <a:r>
              <a:rPr sz="2200" kern="0" dirty="0">
                <a:solidFill>
                  <a:srgbClr val="282828"/>
                </a:solidFill>
                <a:latin typeface="Arial"/>
                <a:cs typeface="Arial"/>
              </a:rPr>
              <a:t>systems</a:t>
            </a:r>
            <a:r>
              <a:rPr sz="2200" kern="0" spc="-60" dirty="0">
                <a:solidFill>
                  <a:srgbClr val="282828"/>
                </a:solidFill>
                <a:latin typeface="Arial"/>
                <a:cs typeface="Arial"/>
              </a:rPr>
              <a:t> </a:t>
            </a:r>
            <a:r>
              <a:rPr sz="2200" kern="0" spc="140" dirty="0">
                <a:solidFill>
                  <a:srgbClr val="282828"/>
                </a:solidFill>
                <a:latin typeface="Arial"/>
                <a:cs typeface="Arial"/>
              </a:rPr>
              <a:t>within</a:t>
            </a:r>
            <a:r>
              <a:rPr sz="2200" kern="0" spc="-152" dirty="0">
                <a:solidFill>
                  <a:srgbClr val="282828"/>
                </a:solidFill>
                <a:latin typeface="Arial"/>
                <a:cs typeface="Arial"/>
              </a:rPr>
              <a:t> </a:t>
            </a:r>
            <a:r>
              <a:rPr sz="2200" kern="0" spc="152" dirty="0">
                <a:solidFill>
                  <a:srgbClr val="282828"/>
                </a:solidFill>
                <a:latin typeface="Arial"/>
                <a:cs typeface="Arial"/>
              </a:rPr>
              <a:t>the</a:t>
            </a:r>
            <a:r>
              <a:rPr sz="2200" kern="0" spc="-220" dirty="0">
                <a:solidFill>
                  <a:srgbClr val="282828"/>
                </a:solidFill>
                <a:latin typeface="Arial"/>
                <a:cs typeface="Arial"/>
              </a:rPr>
              <a:t> </a:t>
            </a:r>
            <a:r>
              <a:rPr sz="2200" kern="0" spc="113" dirty="0">
                <a:solidFill>
                  <a:srgbClr val="282828"/>
                </a:solidFill>
                <a:latin typeface="Arial"/>
                <a:cs typeface="Arial"/>
              </a:rPr>
              <a:t>intertribal</a:t>
            </a:r>
            <a:r>
              <a:rPr sz="2200" kern="0" spc="-60" dirty="0">
                <a:solidFill>
                  <a:srgbClr val="282828"/>
                </a:solidFill>
                <a:latin typeface="Arial"/>
                <a:cs typeface="Arial"/>
              </a:rPr>
              <a:t> </a:t>
            </a:r>
            <a:r>
              <a:rPr sz="2200" kern="0" spc="60" dirty="0">
                <a:solidFill>
                  <a:srgbClr val="282828"/>
                </a:solidFill>
                <a:latin typeface="Arial"/>
                <a:cs typeface="Arial"/>
              </a:rPr>
              <a:t>Native </a:t>
            </a:r>
            <a:r>
              <a:rPr sz="2200" kern="0" spc="73" dirty="0">
                <a:solidFill>
                  <a:srgbClr val="282828"/>
                </a:solidFill>
                <a:latin typeface="Arial"/>
                <a:cs typeface="Arial"/>
              </a:rPr>
              <a:t>communities</a:t>
            </a:r>
            <a:r>
              <a:rPr sz="2200" kern="0" spc="-40" dirty="0">
                <a:solidFill>
                  <a:srgbClr val="282828"/>
                </a:solidFill>
                <a:latin typeface="Arial"/>
                <a:cs typeface="Arial"/>
              </a:rPr>
              <a:t> </a:t>
            </a:r>
            <a:r>
              <a:rPr sz="2200" kern="0" spc="100" dirty="0">
                <a:solidFill>
                  <a:srgbClr val="282828"/>
                </a:solidFill>
                <a:latin typeface="Arial"/>
                <a:cs typeface="Arial"/>
              </a:rPr>
              <a:t>through</a:t>
            </a:r>
            <a:r>
              <a:rPr sz="2200" kern="0" spc="-133" dirty="0">
                <a:solidFill>
                  <a:srgbClr val="282828"/>
                </a:solidFill>
                <a:latin typeface="Arial"/>
                <a:cs typeface="Arial"/>
              </a:rPr>
              <a:t> </a:t>
            </a:r>
            <a:r>
              <a:rPr sz="2200" kern="0" spc="67" dirty="0">
                <a:solidFill>
                  <a:srgbClr val="282828"/>
                </a:solidFill>
                <a:latin typeface="Arial"/>
                <a:cs typeface="Arial"/>
              </a:rPr>
              <a:t>collaboration.</a:t>
            </a:r>
            <a:endParaRPr sz="2200" kern="0">
              <a:solidFill>
                <a:sysClr val="windowText" lastClr="000000"/>
              </a:solidFill>
              <a:latin typeface="Arial"/>
              <a:cs typeface="Arial"/>
            </a:endParaRPr>
          </a:p>
          <a:p>
            <a:pPr defTabSz="1219170">
              <a:spcBef>
                <a:spcPts val="40"/>
              </a:spcBef>
            </a:pPr>
            <a:endParaRPr sz="2800" kern="0">
              <a:solidFill>
                <a:sysClr val="windowText" lastClr="000000"/>
              </a:solidFill>
              <a:latin typeface="Arial"/>
              <a:cs typeface="Arial"/>
            </a:endParaRPr>
          </a:p>
          <a:p>
            <a:pPr marL="16933" marR="6773" indent="62652" defTabSz="1219170">
              <a:lnSpc>
                <a:spcPct val="121700"/>
              </a:lnSpc>
            </a:pPr>
            <a:r>
              <a:rPr sz="2200" kern="0" spc="-27" dirty="0">
                <a:solidFill>
                  <a:srgbClr val="282828"/>
                </a:solidFill>
                <a:latin typeface="Arial"/>
                <a:cs typeface="Arial"/>
              </a:rPr>
              <a:t>The</a:t>
            </a:r>
            <a:r>
              <a:rPr sz="2200" kern="0" spc="-152" dirty="0">
                <a:solidFill>
                  <a:srgbClr val="282828"/>
                </a:solidFill>
                <a:latin typeface="Arial"/>
                <a:cs typeface="Arial"/>
              </a:rPr>
              <a:t> </a:t>
            </a:r>
            <a:r>
              <a:rPr sz="2200" kern="0" spc="133" dirty="0">
                <a:solidFill>
                  <a:srgbClr val="282828"/>
                </a:solidFill>
                <a:latin typeface="Arial"/>
                <a:cs typeface="Arial"/>
              </a:rPr>
              <a:t>work</a:t>
            </a:r>
            <a:r>
              <a:rPr sz="2200" kern="0" spc="-120" dirty="0">
                <a:solidFill>
                  <a:srgbClr val="282828"/>
                </a:solidFill>
                <a:latin typeface="Arial"/>
                <a:cs typeface="Arial"/>
              </a:rPr>
              <a:t> </a:t>
            </a:r>
            <a:r>
              <a:rPr sz="2200" kern="0" spc="107" dirty="0">
                <a:solidFill>
                  <a:srgbClr val="282828"/>
                </a:solidFill>
                <a:latin typeface="Arial"/>
                <a:cs typeface="Arial"/>
              </a:rPr>
              <a:t>of</a:t>
            </a:r>
            <a:r>
              <a:rPr sz="2200" kern="0" spc="-113" dirty="0">
                <a:solidFill>
                  <a:srgbClr val="282828"/>
                </a:solidFill>
                <a:latin typeface="Arial"/>
                <a:cs typeface="Arial"/>
              </a:rPr>
              <a:t> </a:t>
            </a:r>
            <a:r>
              <a:rPr sz="2200" kern="0" spc="113" dirty="0">
                <a:solidFill>
                  <a:srgbClr val="282828"/>
                </a:solidFill>
                <a:latin typeface="Arial"/>
                <a:cs typeface="Arial"/>
              </a:rPr>
              <a:t>the</a:t>
            </a:r>
            <a:r>
              <a:rPr sz="2200" kern="0" spc="-193" dirty="0">
                <a:solidFill>
                  <a:srgbClr val="282828"/>
                </a:solidFill>
                <a:latin typeface="Arial"/>
                <a:cs typeface="Arial"/>
              </a:rPr>
              <a:t> </a:t>
            </a:r>
            <a:r>
              <a:rPr sz="2200" kern="0" spc="-27" dirty="0">
                <a:solidFill>
                  <a:srgbClr val="282828"/>
                </a:solidFill>
                <a:latin typeface="Arial"/>
                <a:cs typeface="Arial"/>
              </a:rPr>
              <a:t>IFN</a:t>
            </a:r>
            <a:r>
              <a:rPr sz="2200" kern="0" spc="-193" dirty="0">
                <a:solidFill>
                  <a:srgbClr val="282828"/>
                </a:solidFill>
                <a:latin typeface="Arial"/>
                <a:cs typeface="Arial"/>
              </a:rPr>
              <a:t> </a:t>
            </a:r>
            <a:r>
              <a:rPr sz="2200" kern="0" spc="67" dirty="0">
                <a:solidFill>
                  <a:srgbClr val="282828"/>
                </a:solidFill>
                <a:latin typeface="Arial"/>
                <a:cs typeface="Arial"/>
              </a:rPr>
              <a:t>builds</a:t>
            </a:r>
            <a:r>
              <a:rPr sz="2200" kern="0" spc="-187" dirty="0">
                <a:solidFill>
                  <a:srgbClr val="282828"/>
                </a:solidFill>
                <a:latin typeface="Arial"/>
                <a:cs typeface="Arial"/>
              </a:rPr>
              <a:t> </a:t>
            </a:r>
            <a:r>
              <a:rPr sz="2200" kern="0" spc="93" dirty="0">
                <a:solidFill>
                  <a:srgbClr val="282828"/>
                </a:solidFill>
                <a:latin typeface="Arial"/>
                <a:cs typeface="Arial"/>
              </a:rPr>
              <a:t>on</a:t>
            </a:r>
            <a:r>
              <a:rPr sz="2200" kern="0" spc="-147" dirty="0">
                <a:solidFill>
                  <a:srgbClr val="282828"/>
                </a:solidFill>
                <a:latin typeface="Arial"/>
                <a:cs typeface="Arial"/>
              </a:rPr>
              <a:t> </a:t>
            </a:r>
            <a:r>
              <a:rPr sz="2200" kern="0" spc="40" dirty="0">
                <a:solidFill>
                  <a:srgbClr val="282828"/>
                </a:solidFill>
                <a:latin typeface="Arial"/>
                <a:cs typeface="Arial"/>
              </a:rPr>
              <a:t>the </a:t>
            </a:r>
            <a:r>
              <a:rPr sz="2200" kern="0" spc="93" dirty="0">
                <a:solidFill>
                  <a:srgbClr val="282828"/>
                </a:solidFill>
                <a:latin typeface="Arial"/>
                <a:cs typeface="Arial"/>
              </a:rPr>
              <a:t>cultural</a:t>
            </a:r>
            <a:r>
              <a:rPr sz="2200" kern="0" spc="67" dirty="0">
                <a:solidFill>
                  <a:srgbClr val="282828"/>
                </a:solidFill>
                <a:latin typeface="Arial"/>
                <a:cs typeface="Arial"/>
              </a:rPr>
              <a:t> </a:t>
            </a:r>
            <a:r>
              <a:rPr sz="2200" kern="0" dirty="0">
                <a:solidFill>
                  <a:srgbClr val="282828"/>
                </a:solidFill>
                <a:latin typeface="Arial"/>
                <a:cs typeface="Arial"/>
              </a:rPr>
              <a:t>knowledge</a:t>
            </a:r>
            <a:r>
              <a:rPr sz="2200" kern="0" spc="160" dirty="0">
                <a:solidFill>
                  <a:srgbClr val="282828"/>
                </a:solidFill>
                <a:latin typeface="Arial"/>
                <a:cs typeface="Arial"/>
              </a:rPr>
              <a:t> </a:t>
            </a:r>
            <a:r>
              <a:rPr sz="2200" kern="0" dirty="0">
                <a:solidFill>
                  <a:srgbClr val="282828"/>
                </a:solidFill>
                <a:latin typeface="Arial"/>
                <a:cs typeface="Arial"/>
              </a:rPr>
              <a:t>of</a:t>
            </a:r>
            <a:r>
              <a:rPr sz="2200" kern="0" spc="87" dirty="0">
                <a:solidFill>
                  <a:srgbClr val="282828"/>
                </a:solidFill>
                <a:latin typeface="Arial"/>
                <a:cs typeface="Arial"/>
              </a:rPr>
              <a:t> community </a:t>
            </a:r>
            <a:r>
              <a:rPr sz="2200" kern="0" dirty="0">
                <a:solidFill>
                  <a:srgbClr val="282828"/>
                </a:solidFill>
                <a:latin typeface="Arial"/>
                <a:cs typeface="Arial"/>
              </a:rPr>
              <a:t>members</a:t>
            </a:r>
            <a:r>
              <a:rPr sz="2200" kern="0" spc="-20" dirty="0">
                <a:solidFill>
                  <a:srgbClr val="282828"/>
                </a:solidFill>
                <a:latin typeface="Arial"/>
                <a:cs typeface="Arial"/>
              </a:rPr>
              <a:t> </a:t>
            </a:r>
            <a:r>
              <a:rPr sz="2200" kern="0" spc="100" dirty="0">
                <a:solidFill>
                  <a:srgbClr val="282828"/>
                </a:solidFill>
                <a:latin typeface="Arial"/>
                <a:cs typeface="Arial"/>
              </a:rPr>
              <a:t>and</a:t>
            </a:r>
            <a:r>
              <a:rPr sz="2200" kern="0" spc="-193" dirty="0">
                <a:solidFill>
                  <a:srgbClr val="282828"/>
                </a:solidFill>
                <a:latin typeface="Arial"/>
                <a:cs typeface="Arial"/>
              </a:rPr>
              <a:t> </a:t>
            </a:r>
            <a:r>
              <a:rPr sz="2200" kern="0" spc="-13" dirty="0">
                <a:solidFill>
                  <a:srgbClr val="282828"/>
                </a:solidFill>
                <a:latin typeface="Arial"/>
                <a:cs typeface="Arial"/>
              </a:rPr>
              <a:t>uses</a:t>
            </a:r>
            <a:r>
              <a:rPr sz="2200" kern="0" spc="-167" dirty="0">
                <a:solidFill>
                  <a:srgbClr val="282828"/>
                </a:solidFill>
                <a:latin typeface="Arial"/>
                <a:cs typeface="Arial"/>
              </a:rPr>
              <a:t> </a:t>
            </a:r>
            <a:r>
              <a:rPr sz="2200" kern="0" dirty="0">
                <a:solidFill>
                  <a:srgbClr val="282828"/>
                </a:solidFill>
                <a:latin typeface="Arial"/>
                <a:cs typeface="Arial"/>
              </a:rPr>
              <a:t>an</a:t>
            </a:r>
            <a:r>
              <a:rPr sz="2200" kern="0" spc="173" dirty="0">
                <a:solidFill>
                  <a:srgbClr val="282828"/>
                </a:solidFill>
                <a:latin typeface="Arial"/>
                <a:cs typeface="Arial"/>
              </a:rPr>
              <a:t> </a:t>
            </a:r>
            <a:r>
              <a:rPr sz="2200" kern="0" spc="107" dirty="0">
                <a:solidFill>
                  <a:srgbClr val="282828"/>
                </a:solidFill>
                <a:latin typeface="Arial"/>
                <a:cs typeface="Arial"/>
              </a:rPr>
              <a:t>intertribal</a:t>
            </a:r>
            <a:r>
              <a:rPr sz="2200" kern="0" spc="7" dirty="0">
                <a:solidFill>
                  <a:srgbClr val="282828"/>
                </a:solidFill>
                <a:latin typeface="Arial"/>
                <a:cs typeface="Arial"/>
              </a:rPr>
              <a:t> </a:t>
            </a:r>
            <a:r>
              <a:rPr sz="2200" kern="0" spc="67" dirty="0">
                <a:solidFill>
                  <a:srgbClr val="282828"/>
                </a:solidFill>
                <a:latin typeface="Arial"/>
                <a:cs typeface="Arial"/>
              </a:rPr>
              <a:t>and </a:t>
            </a:r>
            <a:r>
              <a:rPr sz="2200" kern="0" spc="73" dirty="0">
                <a:solidFill>
                  <a:srgbClr val="282828"/>
                </a:solidFill>
                <a:latin typeface="Arial"/>
                <a:cs typeface="Arial"/>
              </a:rPr>
              <a:t>multigenerationaI</a:t>
            </a:r>
            <a:r>
              <a:rPr sz="2200" kern="0" spc="-67" dirty="0">
                <a:solidFill>
                  <a:srgbClr val="282828"/>
                </a:solidFill>
                <a:latin typeface="Arial"/>
                <a:cs typeface="Arial"/>
              </a:rPr>
              <a:t> </a:t>
            </a:r>
            <a:r>
              <a:rPr sz="2200" kern="0" spc="-13" dirty="0">
                <a:solidFill>
                  <a:srgbClr val="282828"/>
                </a:solidFill>
                <a:latin typeface="Arial"/>
                <a:cs typeface="Arial"/>
              </a:rPr>
              <a:t>approach.</a:t>
            </a:r>
            <a:endParaRPr sz="2200" kern="0">
              <a:solidFill>
                <a:sysClr val="windowText" lastClr="000000"/>
              </a:solidFill>
              <a:latin typeface="Arial"/>
              <a:cs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 y="0"/>
            <a:ext cx="12191977" cy="5090568"/>
          </a:xfrm>
          <a:prstGeom prst="rect">
            <a:avLst/>
          </a:prstGeom>
        </p:spPr>
      </p:pic>
      <p:sp>
        <p:nvSpPr>
          <p:cNvPr id="3" name="object 3"/>
          <p:cNvSpPr txBox="1"/>
          <p:nvPr/>
        </p:nvSpPr>
        <p:spPr>
          <a:xfrm>
            <a:off x="482995" y="5453048"/>
            <a:ext cx="3837940" cy="859274"/>
          </a:xfrm>
          <a:prstGeom prst="rect">
            <a:avLst/>
          </a:prstGeom>
        </p:spPr>
        <p:txBody>
          <a:bodyPr vert="horz" wrap="square" lIns="0" tIns="17780" rIns="0" bIns="0" rtlCol="0">
            <a:spAutoFit/>
          </a:bodyPr>
          <a:lstStyle/>
          <a:p>
            <a:pPr marL="16933" defTabSz="1219170">
              <a:spcBef>
                <a:spcPts val="140"/>
              </a:spcBef>
              <a:tabLst>
                <a:tab pos="1779649" algn="l"/>
              </a:tabLst>
            </a:pPr>
            <a:r>
              <a:rPr sz="5467" b="1" kern="0" spc="-33" dirty="0">
                <a:solidFill>
                  <a:srgbClr val="C80103"/>
                </a:solidFill>
                <a:latin typeface="Times New Roman"/>
                <a:cs typeface="Times New Roman"/>
              </a:rPr>
              <a:t>THE</a:t>
            </a:r>
            <a:r>
              <a:rPr sz="5467" b="1" kern="0" dirty="0">
                <a:solidFill>
                  <a:srgbClr val="C80103"/>
                </a:solidFill>
                <a:latin typeface="Times New Roman"/>
                <a:cs typeface="Times New Roman"/>
              </a:rPr>
              <a:t>	</a:t>
            </a:r>
            <a:r>
              <a:rPr sz="5467" b="1" kern="0" spc="-73" dirty="0">
                <a:solidFill>
                  <a:srgbClr val="C80103"/>
                </a:solidFill>
                <a:latin typeface="Times New Roman"/>
                <a:cs typeface="Times New Roman"/>
              </a:rPr>
              <a:t>FARM</a:t>
            </a:r>
            <a:endParaRPr sz="5467" kern="0">
              <a:solidFill>
                <a:sysClr val="windowText" lastClr="000000"/>
              </a:solidFill>
              <a:latin typeface="Times New Roman"/>
              <a:cs typeface="Times New Roman"/>
            </a:endParaRPr>
          </a:p>
        </p:txBody>
      </p:sp>
      <p:sp>
        <p:nvSpPr>
          <p:cNvPr id="4" name="object 4"/>
          <p:cNvSpPr txBox="1"/>
          <p:nvPr/>
        </p:nvSpPr>
        <p:spPr>
          <a:xfrm>
            <a:off x="5070603" y="5450674"/>
            <a:ext cx="6448213" cy="905312"/>
          </a:xfrm>
          <a:prstGeom prst="rect">
            <a:avLst/>
          </a:prstGeom>
        </p:spPr>
        <p:txBody>
          <a:bodyPr vert="horz" wrap="square" lIns="0" tIns="12700" rIns="0" bIns="0" rtlCol="0">
            <a:spAutoFit/>
          </a:bodyPr>
          <a:lstStyle/>
          <a:p>
            <a:pPr marL="22013" marR="6773" indent="-5927" defTabSz="1219170">
              <a:lnSpc>
                <a:spcPct val="101600"/>
              </a:lnSpc>
              <a:spcBef>
                <a:spcPts val="100"/>
              </a:spcBef>
            </a:pPr>
            <a:r>
              <a:rPr sz="1933" kern="0" dirty="0">
                <a:solidFill>
                  <a:srgbClr val="B8131C"/>
                </a:solidFill>
                <a:latin typeface="Times New Roman"/>
                <a:cs typeface="Times New Roman"/>
              </a:rPr>
              <a:t>The</a:t>
            </a:r>
            <a:r>
              <a:rPr sz="1933" kern="0" spc="627" dirty="0">
                <a:solidFill>
                  <a:srgbClr val="B8131C"/>
                </a:solidFill>
                <a:latin typeface="Times New Roman"/>
                <a:cs typeface="Times New Roman"/>
              </a:rPr>
              <a:t> </a:t>
            </a:r>
            <a:r>
              <a:rPr sz="1933" kern="0" spc="180" dirty="0">
                <a:solidFill>
                  <a:srgbClr val="B8131C"/>
                </a:solidFill>
                <a:latin typeface="Times New Roman"/>
                <a:cs typeface="Times New Roman"/>
              </a:rPr>
              <a:t>farm</a:t>
            </a:r>
            <a:r>
              <a:rPr sz="1933" kern="0" spc="220" dirty="0">
                <a:solidFill>
                  <a:srgbClr val="B8131C"/>
                </a:solidFill>
                <a:latin typeface="Times New Roman"/>
                <a:cs typeface="Times New Roman"/>
              </a:rPr>
              <a:t> </a:t>
            </a:r>
            <a:r>
              <a:rPr sz="1933" kern="0" spc="120" dirty="0">
                <a:solidFill>
                  <a:srgbClr val="B8131C"/>
                </a:solidFill>
                <a:latin typeface="Times New Roman"/>
                <a:cs typeface="Times New Roman"/>
              </a:rPr>
              <a:t>is</a:t>
            </a:r>
            <a:r>
              <a:rPr sz="1933" kern="0" spc="107" dirty="0">
                <a:solidFill>
                  <a:srgbClr val="B8131C"/>
                </a:solidFill>
                <a:latin typeface="Times New Roman"/>
                <a:cs typeface="Times New Roman"/>
              </a:rPr>
              <a:t> </a:t>
            </a:r>
            <a:r>
              <a:rPr sz="1933" kern="0" dirty="0">
                <a:solidFill>
                  <a:srgbClr val="B8131C"/>
                </a:solidFill>
                <a:latin typeface="Times New Roman"/>
                <a:cs typeface="Times New Roman"/>
              </a:rPr>
              <a:t>a</a:t>
            </a:r>
            <a:r>
              <a:rPr sz="1933" kern="0" spc="167" dirty="0">
                <a:solidFill>
                  <a:srgbClr val="B8131C"/>
                </a:solidFill>
                <a:latin typeface="Times New Roman"/>
                <a:cs typeface="Times New Roman"/>
              </a:rPr>
              <a:t> </a:t>
            </a:r>
            <a:r>
              <a:rPr sz="1933" kern="0" spc="140" dirty="0">
                <a:solidFill>
                  <a:srgbClr val="B8131C"/>
                </a:solidFill>
                <a:latin typeface="Times New Roman"/>
                <a:cs typeface="Times New Roman"/>
              </a:rPr>
              <a:t>safe</a:t>
            </a:r>
            <a:r>
              <a:rPr sz="1933" kern="0" spc="207" dirty="0">
                <a:solidFill>
                  <a:srgbClr val="B8131C"/>
                </a:solidFill>
                <a:latin typeface="Times New Roman"/>
                <a:cs typeface="Times New Roman"/>
              </a:rPr>
              <a:t> </a:t>
            </a:r>
            <a:r>
              <a:rPr sz="1933" kern="0" spc="113" dirty="0">
                <a:solidFill>
                  <a:srgbClr val="B8131C"/>
                </a:solidFill>
                <a:latin typeface="Times New Roman"/>
                <a:cs typeface="Times New Roman"/>
              </a:rPr>
              <a:t>p</a:t>
            </a:r>
            <a:r>
              <a:rPr sz="1933" kern="0" spc="113" dirty="0">
                <a:solidFill>
                  <a:srgbClr val="C32D34"/>
                </a:solidFill>
                <a:latin typeface="Times New Roman"/>
                <a:cs typeface="Times New Roman"/>
              </a:rPr>
              <a:t>l</a:t>
            </a:r>
            <a:r>
              <a:rPr sz="1933" kern="0" spc="113" dirty="0">
                <a:solidFill>
                  <a:srgbClr val="B8131C"/>
                </a:solidFill>
                <a:latin typeface="Times New Roman"/>
                <a:cs typeface="Times New Roman"/>
              </a:rPr>
              <a:t>ace</a:t>
            </a:r>
            <a:r>
              <a:rPr sz="1933" kern="0" spc="147" dirty="0">
                <a:solidFill>
                  <a:srgbClr val="B8131C"/>
                </a:solidFill>
                <a:latin typeface="Times New Roman"/>
                <a:cs typeface="Times New Roman"/>
              </a:rPr>
              <a:t> </a:t>
            </a:r>
            <a:r>
              <a:rPr sz="1933" kern="0" spc="100" dirty="0">
                <a:solidFill>
                  <a:srgbClr val="B8131C"/>
                </a:solidFill>
                <a:latin typeface="Times New Roman"/>
                <a:cs typeface="Times New Roman"/>
              </a:rPr>
              <a:t>for</a:t>
            </a:r>
            <a:r>
              <a:rPr sz="1933" kern="0" spc="280" dirty="0">
                <a:solidFill>
                  <a:srgbClr val="B8131C"/>
                </a:solidFill>
                <a:latin typeface="Times New Roman"/>
                <a:cs typeface="Times New Roman"/>
              </a:rPr>
              <a:t> </a:t>
            </a:r>
            <a:r>
              <a:rPr sz="1933" kern="0" spc="147" dirty="0">
                <a:solidFill>
                  <a:srgbClr val="B8131C"/>
                </a:solidFill>
                <a:latin typeface="Times New Roman"/>
                <a:cs typeface="Times New Roman"/>
              </a:rPr>
              <a:t>children.</a:t>
            </a:r>
            <a:r>
              <a:rPr sz="1933" kern="0" spc="93" dirty="0">
                <a:solidFill>
                  <a:srgbClr val="B8131C"/>
                </a:solidFill>
                <a:latin typeface="Times New Roman"/>
                <a:cs typeface="Times New Roman"/>
              </a:rPr>
              <a:t> </a:t>
            </a:r>
            <a:r>
              <a:rPr sz="1667" kern="0" spc="93" dirty="0">
                <a:solidFill>
                  <a:srgbClr val="B8131C"/>
                </a:solidFill>
                <a:latin typeface="Arial"/>
                <a:cs typeface="Arial"/>
              </a:rPr>
              <a:t>It</a:t>
            </a:r>
            <a:r>
              <a:rPr sz="1667" kern="0" spc="573" dirty="0">
                <a:solidFill>
                  <a:srgbClr val="B8131C"/>
                </a:solidFill>
                <a:latin typeface="Arial"/>
                <a:cs typeface="Arial"/>
              </a:rPr>
              <a:t> </a:t>
            </a:r>
            <a:r>
              <a:rPr sz="1933" kern="0" spc="127" dirty="0">
                <a:solidFill>
                  <a:srgbClr val="B8131C"/>
                </a:solidFill>
                <a:latin typeface="Times New Roman"/>
                <a:cs typeface="Times New Roman"/>
              </a:rPr>
              <a:t>is </a:t>
            </a:r>
            <a:r>
              <a:rPr sz="1933" kern="0" spc="67" dirty="0">
                <a:solidFill>
                  <a:srgbClr val="B8131C"/>
                </a:solidFill>
                <a:latin typeface="Times New Roman"/>
                <a:cs typeface="Times New Roman"/>
              </a:rPr>
              <a:t>a</a:t>
            </a:r>
            <a:r>
              <a:rPr sz="1933" kern="0" spc="140" dirty="0">
                <a:solidFill>
                  <a:srgbClr val="B8131C"/>
                </a:solidFill>
                <a:latin typeface="Times New Roman"/>
                <a:cs typeface="Times New Roman"/>
              </a:rPr>
              <a:t> </a:t>
            </a:r>
            <a:r>
              <a:rPr sz="1933" kern="0" spc="113" dirty="0">
                <a:solidFill>
                  <a:srgbClr val="B8131C"/>
                </a:solidFill>
                <a:latin typeface="Times New Roman"/>
                <a:cs typeface="Times New Roman"/>
              </a:rPr>
              <a:t>place </a:t>
            </a:r>
            <a:r>
              <a:rPr sz="1933" kern="0" spc="152" dirty="0">
                <a:solidFill>
                  <a:srgbClr val="B8131C"/>
                </a:solidFill>
                <a:latin typeface="Times New Roman"/>
                <a:cs typeface="Times New Roman"/>
              </a:rPr>
              <a:t>where</a:t>
            </a:r>
            <a:r>
              <a:rPr sz="1933" kern="0" spc="173" dirty="0">
                <a:solidFill>
                  <a:srgbClr val="B8131C"/>
                </a:solidFill>
                <a:latin typeface="Times New Roman"/>
                <a:cs typeface="Times New Roman"/>
              </a:rPr>
              <a:t> </a:t>
            </a:r>
            <a:r>
              <a:rPr sz="1933" kern="0" spc="93" dirty="0">
                <a:solidFill>
                  <a:srgbClr val="B8131C"/>
                </a:solidFill>
                <a:latin typeface="Times New Roman"/>
                <a:cs typeface="Times New Roman"/>
              </a:rPr>
              <a:t>we</a:t>
            </a:r>
            <a:r>
              <a:rPr sz="1933" kern="0" spc="152" dirty="0">
                <a:solidFill>
                  <a:srgbClr val="B8131C"/>
                </a:solidFill>
                <a:latin typeface="Times New Roman"/>
                <a:cs typeface="Times New Roman"/>
              </a:rPr>
              <a:t> </a:t>
            </a:r>
            <a:r>
              <a:rPr sz="1933" kern="0" spc="160" dirty="0">
                <a:solidFill>
                  <a:srgbClr val="B8131C"/>
                </a:solidFill>
                <a:latin typeface="Times New Roman"/>
                <a:cs typeface="Times New Roman"/>
              </a:rPr>
              <a:t>cherish</a:t>
            </a:r>
            <a:r>
              <a:rPr sz="1933" kern="0" spc="233" dirty="0">
                <a:solidFill>
                  <a:srgbClr val="B8131C"/>
                </a:solidFill>
                <a:latin typeface="Times New Roman"/>
                <a:cs typeface="Times New Roman"/>
              </a:rPr>
              <a:t> </a:t>
            </a:r>
            <a:r>
              <a:rPr sz="1933" kern="0" spc="187" dirty="0">
                <a:solidFill>
                  <a:srgbClr val="B8131C"/>
                </a:solidFill>
                <a:latin typeface="Times New Roman"/>
                <a:cs typeface="Times New Roman"/>
              </a:rPr>
              <a:t>and</a:t>
            </a:r>
            <a:r>
              <a:rPr sz="1933" kern="0" spc="133" dirty="0">
                <a:solidFill>
                  <a:srgbClr val="B8131C"/>
                </a:solidFill>
                <a:latin typeface="Times New Roman"/>
                <a:cs typeface="Times New Roman"/>
              </a:rPr>
              <a:t> </a:t>
            </a:r>
            <a:r>
              <a:rPr sz="1933" kern="0" spc="160" dirty="0">
                <a:solidFill>
                  <a:srgbClr val="B8131C"/>
                </a:solidFill>
                <a:latin typeface="Times New Roman"/>
                <a:cs typeface="Times New Roman"/>
              </a:rPr>
              <a:t>protect</a:t>
            </a:r>
            <a:r>
              <a:rPr sz="1933" kern="0" spc="300" dirty="0">
                <a:solidFill>
                  <a:srgbClr val="B8131C"/>
                </a:solidFill>
                <a:latin typeface="Times New Roman"/>
                <a:cs typeface="Times New Roman"/>
              </a:rPr>
              <a:t> </a:t>
            </a:r>
            <a:r>
              <a:rPr sz="1933" kern="0" spc="160" dirty="0">
                <a:solidFill>
                  <a:srgbClr val="B8131C"/>
                </a:solidFill>
                <a:latin typeface="Times New Roman"/>
                <a:cs typeface="Times New Roman"/>
              </a:rPr>
              <a:t>the</a:t>
            </a:r>
            <a:r>
              <a:rPr sz="1933" kern="0" spc="147" dirty="0">
                <a:solidFill>
                  <a:srgbClr val="B8131C"/>
                </a:solidFill>
                <a:latin typeface="Times New Roman"/>
                <a:cs typeface="Times New Roman"/>
              </a:rPr>
              <a:t> </a:t>
            </a:r>
            <a:r>
              <a:rPr sz="1933" kern="0" spc="167" dirty="0">
                <a:solidFill>
                  <a:srgbClr val="B8131C"/>
                </a:solidFill>
                <a:latin typeface="Times New Roman"/>
                <a:cs typeface="Times New Roman"/>
              </a:rPr>
              <a:t>seeds</a:t>
            </a:r>
            <a:r>
              <a:rPr sz="1933" kern="0" spc="152" dirty="0">
                <a:solidFill>
                  <a:srgbClr val="B8131C"/>
                </a:solidFill>
                <a:latin typeface="Times New Roman"/>
                <a:cs typeface="Times New Roman"/>
              </a:rPr>
              <a:t> </a:t>
            </a:r>
            <a:r>
              <a:rPr sz="1933" kern="0" spc="160" dirty="0">
                <a:solidFill>
                  <a:srgbClr val="B8131C"/>
                </a:solidFill>
                <a:latin typeface="Times New Roman"/>
                <a:cs typeface="Times New Roman"/>
              </a:rPr>
              <a:t>as</a:t>
            </a:r>
            <a:r>
              <a:rPr sz="1933" kern="0" spc="73" dirty="0">
                <a:solidFill>
                  <a:srgbClr val="B8131C"/>
                </a:solidFill>
                <a:latin typeface="Times New Roman"/>
                <a:cs typeface="Times New Roman"/>
              </a:rPr>
              <a:t> </a:t>
            </a:r>
            <a:r>
              <a:rPr sz="1933" kern="0" spc="147" dirty="0">
                <a:solidFill>
                  <a:srgbClr val="B8131C"/>
                </a:solidFill>
                <a:latin typeface="Times New Roman"/>
                <a:cs typeface="Times New Roman"/>
              </a:rPr>
              <a:t>our </a:t>
            </a:r>
            <a:r>
              <a:rPr sz="1933" kern="0" spc="167" dirty="0">
                <a:solidFill>
                  <a:srgbClr val="B8131C"/>
                </a:solidFill>
                <a:latin typeface="Times New Roman"/>
                <a:cs typeface="Times New Roman"/>
              </a:rPr>
              <a:t>ancestors.</a:t>
            </a:r>
            <a:r>
              <a:rPr sz="1933" kern="0" spc="120" dirty="0">
                <a:solidFill>
                  <a:srgbClr val="B8131C"/>
                </a:solidFill>
                <a:latin typeface="Times New Roman"/>
                <a:cs typeface="Times New Roman"/>
              </a:rPr>
              <a:t> </a:t>
            </a:r>
            <a:r>
              <a:rPr sz="1667" kern="0" spc="100" dirty="0">
                <a:solidFill>
                  <a:srgbClr val="B8131C"/>
                </a:solidFill>
                <a:latin typeface="Arial"/>
                <a:cs typeface="Arial"/>
              </a:rPr>
              <a:t>It</a:t>
            </a:r>
            <a:r>
              <a:rPr sz="1667" kern="0" spc="560" dirty="0">
                <a:solidFill>
                  <a:srgbClr val="B8131C"/>
                </a:solidFill>
                <a:latin typeface="Arial"/>
                <a:cs typeface="Arial"/>
              </a:rPr>
              <a:t> </a:t>
            </a:r>
            <a:r>
              <a:rPr sz="1933" kern="0" spc="140" dirty="0">
                <a:solidFill>
                  <a:srgbClr val="B8131C"/>
                </a:solidFill>
                <a:latin typeface="Times New Roman"/>
                <a:cs typeface="Times New Roman"/>
              </a:rPr>
              <a:t>is</a:t>
            </a:r>
            <a:r>
              <a:rPr sz="1933" kern="0" spc="73" dirty="0">
                <a:solidFill>
                  <a:srgbClr val="B8131C"/>
                </a:solidFill>
                <a:latin typeface="Times New Roman"/>
                <a:cs typeface="Times New Roman"/>
              </a:rPr>
              <a:t> </a:t>
            </a:r>
            <a:r>
              <a:rPr sz="1933" kern="0" dirty="0">
                <a:solidFill>
                  <a:srgbClr val="B8131C"/>
                </a:solidFill>
                <a:latin typeface="Times New Roman"/>
                <a:cs typeface="Times New Roman"/>
              </a:rPr>
              <a:t>a</a:t>
            </a:r>
            <a:r>
              <a:rPr sz="1933" kern="0" spc="247" dirty="0">
                <a:solidFill>
                  <a:srgbClr val="B8131C"/>
                </a:solidFill>
                <a:latin typeface="Times New Roman"/>
                <a:cs typeface="Times New Roman"/>
              </a:rPr>
              <a:t> </a:t>
            </a:r>
            <a:r>
              <a:rPr sz="1933" kern="0" spc="120" dirty="0">
                <a:solidFill>
                  <a:srgbClr val="B8131C"/>
                </a:solidFill>
                <a:latin typeface="Times New Roman"/>
                <a:cs typeface="Times New Roman"/>
              </a:rPr>
              <a:t>place</a:t>
            </a:r>
            <a:r>
              <a:rPr sz="1933" kern="0" spc="127" dirty="0">
                <a:solidFill>
                  <a:srgbClr val="B8131C"/>
                </a:solidFill>
                <a:latin typeface="Times New Roman"/>
                <a:cs typeface="Times New Roman"/>
              </a:rPr>
              <a:t> </a:t>
            </a:r>
            <a:r>
              <a:rPr sz="1933" kern="0" spc="152" dirty="0">
                <a:solidFill>
                  <a:srgbClr val="B8131C"/>
                </a:solidFill>
                <a:latin typeface="Times New Roman"/>
                <a:cs typeface="Times New Roman"/>
              </a:rPr>
              <a:t>where</a:t>
            </a:r>
            <a:r>
              <a:rPr sz="1933" kern="0" spc="213" dirty="0">
                <a:solidFill>
                  <a:srgbClr val="B8131C"/>
                </a:solidFill>
                <a:latin typeface="Times New Roman"/>
                <a:cs typeface="Times New Roman"/>
              </a:rPr>
              <a:t> </a:t>
            </a:r>
            <a:r>
              <a:rPr sz="1933" kern="0" spc="93" dirty="0">
                <a:solidFill>
                  <a:srgbClr val="B8131C"/>
                </a:solidFill>
                <a:latin typeface="Times New Roman"/>
                <a:cs typeface="Times New Roman"/>
              </a:rPr>
              <a:t>we</a:t>
            </a:r>
            <a:r>
              <a:rPr sz="1933" kern="0" spc="167" dirty="0">
                <a:solidFill>
                  <a:srgbClr val="B8131C"/>
                </a:solidFill>
                <a:latin typeface="Times New Roman"/>
                <a:cs typeface="Times New Roman"/>
              </a:rPr>
              <a:t> </a:t>
            </a:r>
            <a:r>
              <a:rPr sz="1933" kern="0" spc="127" dirty="0">
                <a:solidFill>
                  <a:srgbClr val="B8131C"/>
                </a:solidFill>
                <a:latin typeface="Times New Roman"/>
                <a:cs typeface="Times New Roman"/>
              </a:rPr>
              <a:t>keep</a:t>
            </a:r>
            <a:r>
              <a:rPr sz="1933" kern="0" spc="173" dirty="0">
                <a:solidFill>
                  <a:srgbClr val="B8131C"/>
                </a:solidFill>
                <a:latin typeface="Times New Roman"/>
                <a:cs typeface="Times New Roman"/>
              </a:rPr>
              <a:t> </a:t>
            </a:r>
            <a:r>
              <a:rPr sz="1933" kern="0" spc="120" dirty="0">
                <a:solidFill>
                  <a:srgbClr val="B8131C"/>
                </a:solidFill>
                <a:latin typeface="Times New Roman"/>
                <a:cs typeface="Times New Roman"/>
              </a:rPr>
              <a:t>our</a:t>
            </a:r>
            <a:r>
              <a:rPr sz="1933" kern="0" spc="287" dirty="0">
                <a:solidFill>
                  <a:srgbClr val="B8131C"/>
                </a:solidFill>
                <a:latin typeface="Times New Roman"/>
                <a:cs typeface="Times New Roman"/>
              </a:rPr>
              <a:t> </a:t>
            </a:r>
            <a:r>
              <a:rPr sz="1933" kern="0" spc="140" dirty="0">
                <a:solidFill>
                  <a:srgbClr val="B8131C"/>
                </a:solidFill>
                <a:latin typeface="Times New Roman"/>
                <a:cs typeface="Times New Roman"/>
              </a:rPr>
              <a:t>values</a:t>
            </a:r>
            <a:r>
              <a:rPr sz="1933" kern="0" spc="193" dirty="0">
                <a:solidFill>
                  <a:srgbClr val="B8131C"/>
                </a:solidFill>
                <a:latin typeface="Times New Roman"/>
                <a:cs typeface="Times New Roman"/>
              </a:rPr>
              <a:t> </a:t>
            </a:r>
            <a:r>
              <a:rPr sz="1933" kern="0" spc="87" dirty="0">
                <a:solidFill>
                  <a:srgbClr val="B8131C"/>
                </a:solidFill>
                <a:latin typeface="Times New Roman"/>
                <a:cs typeface="Times New Roman"/>
              </a:rPr>
              <a:t>alive.</a:t>
            </a:r>
            <a:endParaRPr sz="1933" kern="0">
              <a:solidFill>
                <a:sysClr val="windowText" lastClr="000000"/>
              </a:solidFill>
              <a:latin typeface="Times New Roman"/>
              <a:cs typeface="Times New Roman"/>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 y="1"/>
            <a:ext cx="12191999" cy="6857999"/>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B6161D"/>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imple Light">
  <a:themeElements>
    <a:clrScheme name="2019">
      <a:dk1>
        <a:sysClr val="windowText" lastClr="000000"/>
      </a:dk1>
      <a:lt1>
        <a:sysClr val="window" lastClr="FFFFFF"/>
      </a:lt1>
      <a:dk2>
        <a:srgbClr val="153040"/>
      </a:dk2>
      <a:lt2>
        <a:srgbClr val="FFFFFF"/>
      </a:lt2>
      <a:accent1>
        <a:srgbClr val="E04E39"/>
      </a:accent1>
      <a:accent2>
        <a:srgbClr val="FFC72C"/>
      </a:accent2>
      <a:accent3>
        <a:srgbClr val="2AD2C9"/>
      </a:accent3>
      <a:accent4>
        <a:srgbClr val="AFA9A0"/>
      </a:accent4>
      <a:accent5>
        <a:srgbClr val="FFFFFF"/>
      </a:accent5>
      <a:accent6>
        <a:srgbClr val="FFFFFF"/>
      </a:accent6>
      <a:hlink>
        <a:srgbClr val="FFFFFF"/>
      </a:hlink>
      <a:folHlink>
        <a:srgbClr val="FFFFF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336</TotalTime>
  <Words>2886</Words>
  <Application>Microsoft Office PowerPoint</Application>
  <PresentationFormat>Widescreen</PresentationFormat>
  <Paragraphs>176</Paragraphs>
  <Slides>38</Slides>
  <Notes>12</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38</vt:i4>
      </vt:variant>
    </vt:vector>
  </HeadingPairs>
  <TitlesOfParts>
    <vt:vector size="49" baseType="lpstr">
      <vt:lpstr>Arial</vt:lpstr>
      <vt:lpstr>Calibri</vt:lpstr>
      <vt:lpstr>Calibri Light</vt:lpstr>
      <vt:lpstr>Raleway</vt:lpstr>
      <vt:lpstr>Raleway Black</vt:lpstr>
      <vt:lpstr>Symbol</vt:lpstr>
      <vt:lpstr>Times New Roman</vt:lpstr>
      <vt:lpstr>Wingdings</vt:lpstr>
      <vt:lpstr>Office Theme</vt:lpstr>
      <vt:lpstr>1_Office Theme</vt:lpstr>
      <vt:lpstr>Simple Light</vt:lpstr>
      <vt:lpstr>Eliminating Health Disparities through Food Justice</vt:lpstr>
      <vt:lpstr>Eliminating Health Disparities Initiative (EHDI)</vt:lpstr>
      <vt:lpstr>Levels of Change and Impact</vt:lpstr>
      <vt:lpstr>Food Justice</vt:lpstr>
      <vt:lpstr>PowerPoint Presentation</vt:lpstr>
      <vt:lpstr>PowerPoint Presentation</vt:lpstr>
      <vt:lpstr>PowerPoint Presentation</vt:lpstr>
      <vt:lpstr>PowerPoint Presentation</vt:lpstr>
      <vt:lpstr>PowerPoint Presentation</vt:lpstr>
      <vt:lpstr>PowerPoint Presentation</vt:lpstr>
      <vt:lpstr>Food + Community Health</vt:lpstr>
      <vt:lpstr>Who we are</vt:lpstr>
      <vt:lpstr>Our approach: Eliminating health disparities</vt:lpstr>
      <vt:lpstr>Program highlight: CDSMP+</vt:lpstr>
      <vt:lpstr>Food systems</vt:lpstr>
      <vt:lpstr>Culturally-specific, Healthy food</vt:lpstr>
      <vt:lpstr>To recap</vt:lpstr>
      <vt:lpstr>PowerPoint Presentation</vt:lpstr>
      <vt:lpstr>Absabiikone-zaaga’igan (Nett Lake)</vt:lpstr>
      <vt:lpstr>PowerPoint Presentation</vt:lpstr>
      <vt:lpstr>Manominike-Giizis (Rice Harvest Moon)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Hmong American Farmers Association</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Eliminating Health Disparities through Food Justice</dc:title>
  <dc:creator>Cooney, Meredith (MDH)</dc:creator>
  <cp:lastModifiedBy>Cooney, Meredith (MDH)</cp:lastModifiedBy>
  <cp:revision>18</cp:revision>
  <dcterms:created xsi:type="dcterms:W3CDTF">2022-05-02T17:59:38Z</dcterms:created>
  <dcterms:modified xsi:type="dcterms:W3CDTF">2022-05-09T22:13:10Z</dcterms:modified>
</cp:coreProperties>
</file>