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 id="2147483780" r:id="rId2"/>
    <p:sldMasterId id="2147483792" r:id="rId3"/>
    <p:sldMasterId id="2147483809" r:id="rId4"/>
  </p:sldMasterIdLst>
  <p:notesMasterIdLst>
    <p:notesMasterId r:id="rId42"/>
  </p:notesMasterIdLst>
  <p:sldIdLst>
    <p:sldId id="332" r:id="rId5"/>
    <p:sldId id="318" r:id="rId6"/>
    <p:sldId id="319" r:id="rId7"/>
    <p:sldId id="320" r:id="rId8"/>
    <p:sldId id="267" r:id="rId9"/>
    <p:sldId id="294" r:id="rId10"/>
    <p:sldId id="316" r:id="rId11"/>
    <p:sldId id="300" r:id="rId12"/>
    <p:sldId id="314" r:id="rId13"/>
    <p:sldId id="317" r:id="rId14"/>
    <p:sldId id="265" r:id="rId15"/>
    <p:sldId id="321" r:id="rId16"/>
    <p:sldId id="256" r:id="rId17"/>
    <p:sldId id="257" r:id="rId18"/>
    <p:sldId id="258" r:id="rId19"/>
    <p:sldId id="259" r:id="rId20"/>
    <p:sldId id="260" r:id="rId21"/>
    <p:sldId id="261" r:id="rId22"/>
    <p:sldId id="262" r:id="rId23"/>
    <p:sldId id="263" r:id="rId24"/>
    <p:sldId id="264" r:id="rId25"/>
    <p:sldId id="322" r:id="rId26"/>
    <p:sldId id="266" r:id="rId27"/>
    <p:sldId id="323" r:id="rId28"/>
    <p:sldId id="268" r:id="rId29"/>
    <p:sldId id="269" r:id="rId30"/>
    <p:sldId id="270" r:id="rId31"/>
    <p:sldId id="271" r:id="rId32"/>
    <p:sldId id="272" r:id="rId33"/>
    <p:sldId id="273" r:id="rId34"/>
    <p:sldId id="324" r:id="rId35"/>
    <p:sldId id="325" r:id="rId36"/>
    <p:sldId id="326" r:id="rId37"/>
    <p:sldId id="327" r:id="rId38"/>
    <p:sldId id="328" r:id="rId39"/>
    <p:sldId id="329" r:id="rId40"/>
    <p:sldId id="33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6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2"/>
  </p:normalViewPr>
  <p:slideViewPr>
    <p:cSldViewPr snapToGrid="0" snapToObjects="1">
      <p:cViewPr varScale="1">
        <p:scale>
          <a:sx n="102" d="100"/>
          <a:sy n="102"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6A1A9-E0B1-49C8-99BA-0AD552B79054}"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C65A8-50BF-4759-925F-6BBDD7F94395}" type="slidenum">
              <a:rPr lang="en-US" smtClean="0"/>
              <a:t>‹#›</a:t>
            </a:fld>
            <a:endParaRPr lang="en-US"/>
          </a:p>
        </p:txBody>
      </p:sp>
    </p:spTree>
    <p:extLst>
      <p:ext uri="{BB962C8B-B14F-4D97-AF65-F5344CB8AC3E}">
        <p14:creationId xmlns:p14="http://schemas.microsoft.com/office/powerpoint/2010/main" val="395606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i="0" dirty="0">
                <a:effectLst/>
                <a:latin typeface="Calibri" panose="020F0502020204030204" pitchFamily="34" charset="0"/>
                <a:ea typeface="Times New Roman" panose="02020603050405020304" pitchFamily="18" charset="0"/>
              </a:rPr>
              <a:t>Introduce yourself</a:t>
            </a:r>
            <a:endParaRPr lang="en-US" sz="1800" i="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EHDI was established by the Minnesota State Legislature in 2001 to address the growing health disparities in our state. EHDI invests about $5 million dollars annually in projects run by and for communities of color and American Indians to develop and implement effective community-based strategies. EHDI aims to close the gap in the health status of African Americans/Africans, American Indians, Asian Americans/Asian-Pacific Islanders, and Hispanics/Latinx in Minnesota in eight priority health areas: Breast and Cervical Cancer, Diabetes, Heart Disease and Stroke, HIV/AIDS and Sexually Transmitted Infection (STIs),  Immunizations for Children and Adults, Infant Mortality, Teen Pregnancy, and Unintentional Injury and Violence. </a:t>
            </a:r>
            <a:r>
              <a:rPr lang="en-US" sz="1800" dirty="0">
                <a:solidFill>
                  <a:srgbClr val="FF0000"/>
                </a:solidFill>
                <a:effectLst/>
                <a:latin typeface="Calibri" panose="020F0502020204030204" pitchFamily="34" charset="0"/>
                <a:ea typeface="Times New Roman" panose="02020603050405020304" pitchFamily="18" charset="0"/>
              </a:rPr>
              <a:t>This can even be shortened to something like: EHDI was established by the Minnesota State Legislature in 2001 to address the growing health disparities in our state. EHDI invests about $5 million dollars annually in organizations and tribes to develop and implement strategies grounded in community strengths. EHDI aims to close the gap in the health status of African Americans/Africans, American Indians, Asian Americans/Asian-Pacific Islanders, and Hispanics/Latinx in Minnesota in eight priority health areas.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F726F-6D1A-40AA-8B12-A65887AAF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41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EHDI works happens across many levels and has had a large collective impact.</a:t>
            </a:r>
          </a:p>
          <a:p>
            <a:pPr marL="342900" marR="0" lvl="0" indent="-342900">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F726F-6D1A-40AA-8B12-A65887AAF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99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This morning/afternoon my colleagues and I, as EHDI grantees, will share with your how we are helping build youth leadership capacity to address social determinants of health affecting communities. We represent 4 organizations that are funded under the MN Dept of Health’s Eliminating Health Disparities Initiative grant program, or EHDI for short. Each of us will talk about that component of our EHDI project.</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F726F-6D1A-40AA-8B12-A65887AAF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1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AAAA5-F4FC-4EB1-83E9-5D8B18FD92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25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F726F-6D1A-40AA-8B12-A65887AAF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81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FD1DAC4-5FAD-7344-86CC-7EE3DBB9EEB8}" type="datetimeFigureOut">
              <a:rPr lang="en-US" smtClean="0"/>
              <a:t>5/9/2022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81E5743-79A5-EB44-9C72-B6554D18E6B5}" type="slidenum">
              <a:rPr lang="en-US" smtClean="0"/>
              <a:t>‹#›</a:t>
            </a:fld>
            <a:endParaRPr lang="en-US"/>
          </a:p>
        </p:txBody>
      </p:sp>
    </p:spTree>
    <p:extLst>
      <p:ext uri="{BB962C8B-B14F-4D97-AF65-F5344CB8AC3E}">
        <p14:creationId xmlns:p14="http://schemas.microsoft.com/office/powerpoint/2010/main" val="249782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1DAC4-5FAD-7344-86CC-7EE3DBB9EEB8}"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374121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FD1DAC4-5FAD-7344-86CC-7EE3DBB9EEB8}" type="datetimeFigureOut">
              <a:rPr lang="en-US" smtClean="0"/>
              <a:t>5/9/2022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81E5743-79A5-EB44-9C72-B6554D18E6B5}" type="slidenum">
              <a:rPr lang="en-US" smtClean="0"/>
              <a:t>‹#›</a:t>
            </a:fld>
            <a:endParaRPr lang="en-US"/>
          </a:p>
        </p:txBody>
      </p:sp>
    </p:spTree>
    <p:extLst>
      <p:ext uri="{BB962C8B-B14F-4D97-AF65-F5344CB8AC3E}">
        <p14:creationId xmlns:p14="http://schemas.microsoft.com/office/powerpoint/2010/main" val="2758679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674C-F8AD-40B7-9E6F-3F55D4312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56C51-4385-4F98-A883-108D9C348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9EDEAE-6B57-46F9-A23D-DB76C79C9662}"/>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E85E18E4-639E-4C21-A638-D5486B997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3F269-E800-41B9-ACF4-7BB175B8C3D1}"/>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411530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0BB9F-AE3B-4C88-ABBE-5A5E9F388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6E781-CDEB-4C13-8354-77862CEA8B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8AE44-EFDD-41B1-89E4-11D7B42DFE94}"/>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8EC4A43B-FB02-4D69-9F68-C7D0A9E80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72089-D7B0-4648-BCCD-EEDD09FA5812}"/>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409569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3A2C-884E-4085-B021-FEF63AC855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8B88E9-4E6E-43A4-AAC5-404EFDC1AA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17F79-9910-4077-BF0F-4832E9BB4035}"/>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DB2AF6E9-DCDC-41B6-9019-CE739BE5B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91331-BB19-4460-976E-B6B03A068FE0}"/>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201547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93C68-DD17-47F1-97C0-D3BF8E264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BB381-59D8-46C4-8C82-C169F459D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B06DA-CAF3-4B4F-8E6B-4558D3AE7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DBAFC5-207B-42F1-8412-62986587EA6F}"/>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6" name="Footer Placeholder 5">
            <a:extLst>
              <a:ext uri="{FF2B5EF4-FFF2-40B4-BE49-F238E27FC236}">
                <a16:creationId xmlns:a16="http://schemas.microsoft.com/office/drawing/2014/main" id="{304A7A83-0402-4603-979C-EBBDCB104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80CB8-2650-4940-BA71-271B623C10D1}"/>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209213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4DB6-C538-4BF6-9AE5-698AD01BE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DA476C-0064-454C-97D7-60266DBF2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156E2-6000-404B-9CBB-8B7F6141C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CF9A94-B3C4-4DA8-AF1F-9835858200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6F995A-9092-4D8B-B384-10A58968C2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904C2-3874-4D62-A165-BDEE8092EA0A}"/>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8" name="Footer Placeholder 7">
            <a:extLst>
              <a:ext uri="{FF2B5EF4-FFF2-40B4-BE49-F238E27FC236}">
                <a16:creationId xmlns:a16="http://schemas.microsoft.com/office/drawing/2014/main" id="{16BCD9D3-5CBE-474B-BD80-4FB6860CF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CE2785-C584-4824-9BBA-E6977FBCB77B}"/>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125280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4288-1BD4-4AE3-91D4-6C3D7DB0D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5D0EF7-201F-4FD2-B2AF-367EFFDBF473}"/>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4" name="Footer Placeholder 3">
            <a:extLst>
              <a:ext uri="{FF2B5EF4-FFF2-40B4-BE49-F238E27FC236}">
                <a16:creationId xmlns:a16="http://schemas.microsoft.com/office/drawing/2014/main" id="{EF2259D0-A0FE-4AFD-BE40-9766101B7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8792D-E8FD-47DD-B005-32A66F70C367}"/>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827915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82F42-631B-48DC-A557-53E891F0DE63}"/>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3" name="Footer Placeholder 2">
            <a:extLst>
              <a:ext uri="{FF2B5EF4-FFF2-40B4-BE49-F238E27FC236}">
                <a16:creationId xmlns:a16="http://schemas.microsoft.com/office/drawing/2014/main" id="{3B3B0706-DA77-48BA-95B1-76FDEA291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1F21A6-63E6-40BA-A371-93B9AF63E9BA}"/>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128083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F3EC-064A-4D2D-86F4-10A18C05B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0313D4-85D6-470A-A06D-B10A4F0C0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68D7-0551-4DC8-85FF-F2F48728D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EF052-46F4-433D-BA09-1C29A0A463BF}"/>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6" name="Footer Placeholder 5">
            <a:extLst>
              <a:ext uri="{FF2B5EF4-FFF2-40B4-BE49-F238E27FC236}">
                <a16:creationId xmlns:a16="http://schemas.microsoft.com/office/drawing/2014/main" id="{960E0A71-18B3-4431-B674-181BE40A3B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6B6D6-FF5F-4177-86D5-751EF19F9D7F}"/>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21454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1DAC4-5FAD-7344-86CC-7EE3DBB9EEB8}"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11295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A8F0-9A25-4263-A67D-46BCAEBD3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F6A08-EB5B-42E4-91F4-8FDFDA576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5B701-86CA-412A-8C08-43FBE3564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FD23F-441A-4052-AEC6-50DC64F64F13}"/>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6" name="Footer Placeholder 5">
            <a:extLst>
              <a:ext uri="{FF2B5EF4-FFF2-40B4-BE49-F238E27FC236}">
                <a16:creationId xmlns:a16="http://schemas.microsoft.com/office/drawing/2014/main" id="{AE4C5638-0E32-44CB-8F43-0C748D705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1FD8F-064F-4A2B-93EF-44368AD5D925}"/>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3408460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B814-C359-42CB-97E3-A1C547614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3D449-DF93-465D-8A6E-32E3754EA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2A6F2-C087-4F49-BAB2-3CE419FF55B7}"/>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BFA6FEBB-D31F-48FB-8F52-3A6B333CB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9F3D5-2B16-4B05-86F2-B9514279F2F0}"/>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262698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70DB85-2168-4274-B347-AA5C669FC4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24258-B38A-4157-901A-99131F78D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F5A14-E9F8-4539-A21B-40EFE79A7BD3}"/>
              </a:ext>
            </a:extLst>
          </p:cNvPr>
          <p:cNvSpPr>
            <a:spLocks noGrp="1"/>
          </p:cNvSpPr>
          <p:nvPr>
            <p:ph type="dt" sz="half" idx="10"/>
          </p:nvPr>
        </p:nvSpPr>
        <p:spPr/>
        <p:txBody>
          <a:body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420D7C78-F2FF-4908-956F-3857B5AC2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A2DEF-688E-445E-9A92-D8C025C7EFBF}"/>
              </a:ext>
            </a:extLst>
          </p:cNvPr>
          <p:cNvSpPr>
            <a:spLocks noGrp="1"/>
          </p:cNvSpPr>
          <p:nvPr>
            <p:ph type="sldNum" sz="quarter" idx="12"/>
          </p:nvPr>
        </p:nvSpPr>
        <p:spPr/>
        <p:txBody>
          <a:bodyPr/>
          <a:lstStyle/>
          <a:p>
            <a:fld id="{483871F8-ED3D-4CB6-AE1F-BBC0167AC6D4}" type="slidenum">
              <a:rPr lang="en-US" smtClean="0"/>
              <a:t>‹#›</a:t>
            </a:fld>
            <a:endParaRPr lang="en-US"/>
          </a:p>
        </p:txBody>
      </p:sp>
    </p:spTree>
    <p:extLst>
      <p:ext uri="{BB962C8B-B14F-4D97-AF65-F5344CB8AC3E}">
        <p14:creationId xmlns:p14="http://schemas.microsoft.com/office/powerpoint/2010/main" val="309180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66722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707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61652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0025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425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22296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518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FD1DAC4-5FAD-7344-86CC-7EE3DBB9EEB8}" type="datetimeFigureOut">
              <a:rPr lang="en-US" smtClean="0"/>
              <a:t>5/9/2022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81E5743-79A5-EB44-9C72-B6554D18E6B5}" type="slidenum">
              <a:rPr lang="en-US" smtClean="0"/>
              <a:t>‹#›</a:t>
            </a:fld>
            <a:endParaRPr lang="en-US"/>
          </a:p>
        </p:txBody>
      </p:sp>
    </p:spTree>
    <p:extLst>
      <p:ext uri="{BB962C8B-B14F-4D97-AF65-F5344CB8AC3E}">
        <p14:creationId xmlns:p14="http://schemas.microsoft.com/office/powerpoint/2010/main" val="365891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112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72626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4629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8395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2242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06918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3523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8767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1425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823385" y="-652551"/>
            <a:ext cx="8886141"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ounded Rectangle 11"/>
          <p:cNvSpPr/>
          <p:nvPr/>
        </p:nvSpPr>
        <p:spPr>
          <a:xfrm rot="20707748">
            <a:off x="8224204" y="-441831"/>
            <a:ext cx="416868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ounded Rectangle 10"/>
          <p:cNvSpPr/>
          <p:nvPr/>
        </p:nvSpPr>
        <p:spPr>
          <a:xfrm rot="20707748">
            <a:off x="9525465" y="2001565"/>
            <a:ext cx="3572607"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8"/>
          <p:cNvSpPr/>
          <p:nvPr/>
        </p:nvSpPr>
        <p:spPr>
          <a:xfrm rot="20707748">
            <a:off x="-274161" y="3323292"/>
            <a:ext cx="9837431"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rot="-900000">
            <a:off x="730446" y="3632676"/>
            <a:ext cx="7980212" cy="1606102"/>
          </a:xfrm>
        </p:spPr>
        <p:txBody>
          <a:bodyPr>
            <a:normAutofit/>
          </a:bodyPr>
          <a:lstStyle>
            <a:lvl1pPr>
              <a:lnSpc>
                <a:spcPts val="6000"/>
              </a:lnSpc>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rot="-900000">
            <a:off x="2934861" y="5027231"/>
            <a:ext cx="6207063"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900000">
            <a:off x="8988620" y="2313286"/>
            <a:ext cx="2032000" cy="365125"/>
          </a:xfrm>
        </p:spPr>
        <p:txBody>
          <a:bodyPr/>
          <a:lstStyle>
            <a:lvl1pPr algn="l">
              <a:defRPr sz="1800">
                <a:solidFill>
                  <a:schemeClr val="tx1"/>
                </a:solidFill>
              </a:defRPr>
            </a:lvl1pPr>
          </a:lstStyle>
          <a:p>
            <a:fld id="{249A29F3-25F7-4673-BA74-549BC6F055DC}" type="datetimeFigureOut">
              <a:rPr lang="en-US" smtClean="0"/>
              <a:t>5/9/2022</a:t>
            </a:fld>
            <a:endParaRPr lang="en-US" dirty="0"/>
          </a:p>
        </p:txBody>
      </p:sp>
      <p:sp>
        <p:nvSpPr>
          <p:cNvPr id="5" name="Footer Placeholder 4"/>
          <p:cNvSpPr>
            <a:spLocks noGrp="1"/>
          </p:cNvSpPr>
          <p:nvPr>
            <p:ph type="ftr" sz="quarter" idx="11"/>
          </p:nvPr>
        </p:nvSpPr>
        <p:spPr>
          <a:xfrm rot="-900000">
            <a:off x="8735057" y="1528630"/>
            <a:ext cx="3287983" cy="365125"/>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rot="-900000">
            <a:off x="8602292" y="1162062"/>
            <a:ext cx="2844800" cy="421038"/>
          </a:xfrm>
        </p:spPr>
        <p:txBody>
          <a:bodyPr anchor="ctr"/>
          <a:lstStyle>
            <a:lvl1pPr algn="l">
              <a:defRPr sz="2400">
                <a:solidFill>
                  <a:schemeClr val="tx1"/>
                </a:solidFil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3936108459"/>
      </p:ext>
    </p:extLst>
  </p:cSld>
  <p:clrMapOvr>
    <a:masterClrMapping/>
  </p:clrMapOvr>
  <p:transition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1DAC4-5FAD-7344-86CC-7EE3DBB9EEB8}"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695594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1153919" y="850599"/>
            <a:ext cx="4820588"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12"/>
          <p:cNvSpPr/>
          <p:nvPr/>
        </p:nvSpPr>
        <p:spPr>
          <a:xfrm rot="907748">
            <a:off x="23666" y="-511509"/>
            <a:ext cx="4980525"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ounded Rectangle 13"/>
          <p:cNvSpPr/>
          <p:nvPr/>
        </p:nvSpPr>
        <p:spPr>
          <a:xfrm rot="907748">
            <a:off x="2862402" y="6590199"/>
            <a:ext cx="2641367"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p:nvSpPr>
        <p:spPr>
          <a:xfrm rot="907748">
            <a:off x="4246855" y="-553633"/>
            <a:ext cx="9043908"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1033" y="2639384"/>
            <a:ext cx="5064953" cy="2260841"/>
          </a:xfrm>
        </p:spPr>
        <p:txBody>
          <a:bodyPr/>
          <a:lstStyle/>
          <a:p>
            <a:r>
              <a:rPr lang="en-US"/>
              <a:t>Click to edit Master title style</a:t>
            </a:r>
          </a:p>
        </p:txBody>
      </p:sp>
      <p:sp>
        <p:nvSpPr>
          <p:cNvPr id="3" name="Content Placeholder 2"/>
          <p:cNvSpPr>
            <a:spLocks noGrp="1"/>
          </p:cNvSpPr>
          <p:nvPr>
            <p:ph idx="1"/>
          </p:nvPr>
        </p:nvSpPr>
        <p:spPr>
          <a:xfrm rot="900000">
            <a:off x="4638705" y="959717"/>
            <a:ext cx="6211647" cy="507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2254651" y="608315"/>
            <a:ext cx="2385807" cy="365125"/>
          </a:xfrm>
        </p:spPr>
        <p:txBody>
          <a:bodyPr/>
          <a:lstStyle/>
          <a:p>
            <a:fld id="{249A29F3-25F7-4673-BA74-549BC6F055DC}" type="datetimeFigureOut">
              <a:rPr lang="en-US" smtClean="0"/>
              <a:t>5/9/2022</a:t>
            </a:fld>
            <a:endParaRPr lang="en-US" dirty="0"/>
          </a:p>
        </p:txBody>
      </p:sp>
      <p:sp>
        <p:nvSpPr>
          <p:cNvPr id="5" name="Footer Placeholder 4"/>
          <p:cNvSpPr>
            <a:spLocks noGrp="1"/>
          </p:cNvSpPr>
          <p:nvPr>
            <p:ph type="ftr" sz="quarter" idx="11"/>
          </p:nvPr>
        </p:nvSpPr>
        <p:spPr>
          <a:xfrm rot="900000">
            <a:off x="4138161" y="6177547"/>
            <a:ext cx="3189649" cy="365125"/>
          </a:xfrm>
        </p:spPr>
        <p:txBody>
          <a:bodyPr/>
          <a:lstStyle/>
          <a:p>
            <a:endParaRPr lang="en-US" dirty="0"/>
          </a:p>
        </p:txBody>
      </p:sp>
      <p:sp>
        <p:nvSpPr>
          <p:cNvPr id="6" name="Slide Number Placeholder 5"/>
          <p:cNvSpPr>
            <a:spLocks noGrp="1"/>
          </p:cNvSpPr>
          <p:nvPr>
            <p:ph type="sldNum" sz="quarter" idx="12"/>
          </p:nvPr>
        </p:nvSpPr>
        <p:spPr>
          <a:xfrm rot="900000">
            <a:off x="1687161" y="300798"/>
            <a:ext cx="3049759" cy="365125"/>
          </a:xfrm>
        </p:spPr>
        <p:txBody>
          <a:bodyPr/>
          <a:lstStyle/>
          <a:p>
            <a:fld id="{A63792B3-7080-492B-BBE9-2A3046AF5CD9}" type="slidenum">
              <a:rPr lang="en-US" smtClean="0"/>
              <a:t>‹#›</a:t>
            </a:fld>
            <a:endParaRPr lang="en-US" dirty="0"/>
          </a:p>
        </p:txBody>
      </p:sp>
    </p:spTree>
    <p:extLst>
      <p:ext uri="{BB962C8B-B14F-4D97-AF65-F5344CB8AC3E}">
        <p14:creationId xmlns:p14="http://schemas.microsoft.com/office/powerpoint/2010/main" val="3997131480"/>
      </p:ext>
    </p:extLst>
  </p:cSld>
  <p:clrMapOvr>
    <a:masterClrMapping/>
  </p:clrMapOvr>
  <p:transition advClick="0" advTm="700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76288" y="-1017685"/>
            <a:ext cx="9881903"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ounded Rectangle 17"/>
          <p:cNvSpPr/>
          <p:nvPr/>
        </p:nvSpPr>
        <p:spPr>
          <a:xfrm rot="900000">
            <a:off x="-1035521" y="2417821"/>
            <a:ext cx="9331153"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ounded Rectangle 18"/>
          <p:cNvSpPr/>
          <p:nvPr/>
        </p:nvSpPr>
        <p:spPr>
          <a:xfrm rot="900000">
            <a:off x="8450757" y="3775813"/>
            <a:ext cx="4136367"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ounded Rectangle 19"/>
          <p:cNvSpPr/>
          <p:nvPr/>
        </p:nvSpPr>
        <p:spPr>
          <a:xfrm rot="900000">
            <a:off x="9770506" y="-104312"/>
            <a:ext cx="3134169"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900000">
            <a:off x="713315" y="2921829"/>
            <a:ext cx="7587807" cy="1570680"/>
          </a:xfrm>
        </p:spPr>
        <p:txBody>
          <a:bodyPr anchor="b">
            <a:noAutofit/>
          </a:bodyPr>
          <a:lstStyle>
            <a:lvl1pPr algn="r">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rot="900000">
            <a:off x="717132" y="4494202"/>
            <a:ext cx="7028725"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900000">
            <a:off x="9171157" y="3761386"/>
            <a:ext cx="2032000" cy="365125"/>
          </a:xfrm>
        </p:spPr>
        <p:txBody>
          <a:bodyPr/>
          <a:lstStyle>
            <a:lvl1pPr algn="l">
              <a:defRPr/>
            </a:lvl1pPr>
          </a:lstStyle>
          <a:p>
            <a:fld id="{249A29F3-25F7-4673-BA74-549BC6F055DC}" type="datetimeFigureOut">
              <a:rPr lang="en-US" smtClean="0"/>
              <a:t>5/9/2022</a:t>
            </a:fld>
            <a:endParaRPr lang="en-US" dirty="0"/>
          </a:p>
        </p:txBody>
      </p:sp>
      <p:sp>
        <p:nvSpPr>
          <p:cNvPr id="5" name="Footer Placeholder 4"/>
          <p:cNvSpPr>
            <a:spLocks noGrp="1"/>
          </p:cNvSpPr>
          <p:nvPr>
            <p:ph type="ftr" sz="quarter" idx="11"/>
          </p:nvPr>
        </p:nvSpPr>
        <p:spPr>
          <a:xfrm rot="900000">
            <a:off x="9409287" y="3170796"/>
            <a:ext cx="2568407" cy="365125"/>
          </a:xfrm>
        </p:spPr>
        <p:txBody>
          <a:bodyPr/>
          <a:lstStyle/>
          <a:p>
            <a:endParaRPr lang="en-US" dirty="0"/>
          </a:p>
        </p:txBody>
      </p:sp>
      <p:sp>
        <p:nvSpPr>
          <p:cNvPr id="6" name="Slide Number Placeholder 5"/>
          <p:cNvSpPr>
            <a:spLocks noGrp="1"/>
          </p:cNvSpPr>
          <p:nvPr>
            <p:ph type="sldNum" sz="quarter" idx="12"/>
          </p:nvPr>
        </p:nvSpPr>
        <p:spPr>
          <a:xfrm rot="900000" flipH="1">
            <a:off x="9568485" y="2661158"/>
            <a:ext cx="911972"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1628670461"/>
      </p:ext>
    </p:extLst>
  </p:cSld>
  <p:clrMapOvr>
    <a:masterClrMapping/>
  </p:clrMapOvr>
  <p:transition advClick="0" advTm="700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1177633" y="-625990"/>
            <a:ext cx="9919876"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ounded Rectangle 17"/>
          <p:cNvSpPr/>
          <p:nvPr/>
        </p:nvSpPr>
        <p:spPr>
          <a:xfrm rot="20707748">
            <a:off x="4316717" y="6275496"/>
            <a:ext cx="5849860"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ounded Rectangle 18"/>
          <p:cNvSpPr/>
          <p:nvPr/>
        </p:nvSpPr>
        <p:spPr>
          <a:xfrm rot="20707748">
            <a:off x="10214264" y="5462350"/>
            <a:ext cx="2278699"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ounded Rectangle 19"/>
          <p:cNvSpPr/>
          <p:nvPr/>
        </p:nvSpPr>
        <p:spPr>
          <a:xfrm rot="20707748">
            <a:off x="8890593" y="-490547"/>
            <a:ext cx="4085777"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7699242" y="1991665"/>
            <a:ext cx="4820301" cy="1914879"/>
          </a:xfrm>
        </p:spPr>
        <p:txBody>
          <a:bodyPr/>
          <a:lstStyle/>
          <a:p>
            <a:r>
              <a:rPr lang="en-US"/>
              <a:t>Click to edit Master title style</a:t>
            </a:r>
          </a:p>
        </p:txBody>
      </p:sp>
      <p:sp>
        <p:nvSpPr>
          <p:cNvPr id="3" name="Content Placeholder 2"/>
          <p:cNvSpPr>
            <a:spLocks noGrp="1"/>
          </p:cNvSpPr>
          <p:nvPr>
            <p:ph sz="half" idx="1"/>
          </p:nvPr>
        </p:nvSpPr>
        <p:spPr>
          <a:xfrm rot="-900000">
            <a:off x="1352585" y="1335061"/>
            <a:ext cx="3438144"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rot="-900000">
            <a:off x="4934710" y="618005"/>
            <a:ext cx="3440013"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900000">
            <a:off x="10341226" y="5887413"/>
            <a:ext cx="1655973" cy="365125"/>
          </a:xfrm>
        </p:spPr>
        <p:txBody>
          <a:bodyPr/>
          <a:lstStyle>
            <a:lvl1pPr algn="l">
              <a:defRPr/>
            </a:lvl1pPr>
          </a:lstStyle>
          <a:p>
            <a:fld id="{249A29F3-25F7-4673-BA74-549BC6F055DC}" type="datetimeFigureOut">
              <a:rPr lang="en-US" smtClean="0"/>
              <a:t>5/9/2022</a:t>
            </a:fld>
            <a:endParaRPr lang="en-US" dirty="0"/>
          </a:p>
        </p:txBody>
      </p:sp>
      <p:sp>
        <p:nvSpPr>
          <p:cNvPr id="6" name="Footer Placeholder 5"/>
          <p:cNvSpPr>
            <a:spLocks noGrp="1"/>
          </p:cNvSpPr>
          <p:nvPr>
            <p:ph type="ftr" sz="quarter" idx="11"/>
          </p:nvPr>
        </p:nvSpPr>
        <p:spPr>
          <a:xfrm rot="-900000">
            <a:off x="5406211" y="5494375"/>
            <a:ext cx="416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rot="-900000">
            <a:off x="10253553" y="5643111"/>
            <a:ext cx="1655591"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910955689"/>
      </p:ext>
    </p:extLst>
  </p:cSld>
  <p:clrMapOvr>
    <a:masterClrMapping/>
  </p:clrMapOvr>
  <p:transition advClick="0" advTm="700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1177633" y="-625990"/>
            <a:ext cx="9919876"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Rounded Rectangle 53"/>
          <p:cNvSpPr/>
          <p:nvPr/>
        </p:nvSpPr>
        <p:spPr>
          <a:xfrm rot="20707748">
            <a:off x="4316717" y="6275496"/>
            <a:ext cx="5849860"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Rounded Rectangle 54"/>
          <p:cNvSpPr/>
          <p:nvPr/>
        </p:nvSpPr>
        <p:spPr>
          <a:xfrm rot="20707748">
            <a:off x="10214264" y="5462350"/>
            <a:ext cx="2278699"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Rounded Rectangle 55"/>
          <p:cNvSpPr/>
          <p:nvPr/>
        </p:nvSpPr>
        <p:spPr>
          <a:xfrm rot="20707748">
            <a:off x="8890593" y="-490547"/>
            <a:ext cx="4085777"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7703820" y="1991868"/>
            <a:ext cx="4818888" cy="19141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rot="-900000">
            <a:off x="1139681" y="1406870"/>
            <a:ext cx="2950864"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rot="-900000">
            <a:off x="1494024" y="2227895"/>
            <a:ext cx="3438144"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rot="-900000">
            <a:off x="4714279" y="687504"/>
            <a:ext cx="2953004"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rot="-900000">
            <a:off x="5077997" y="1495882"/>
            <a:ext cx="3438144"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900000">
            <a:off x="10338816" y="5888737"/>
            <a:ext cx="1658112" cy="365125"/>
          </a:xfrm>
        </p:spPr>
        <p:txBody>
          <a:bodyPr/>
          <a:lstStyle>
            <a:lvl1pPr algn="l">
              <a:defRPr/>
            </a:lvl1pPr>
          </a:lstStyle>
          <a:p>
            <a:fld id="{249A29F3-25F7-4673-BA74-549BC6F055DC}" type="datetimeFigureOut">
              <a:rPr lang="en-US" smtClean="0"/>
              <a:t>5/9/2022</a:t>
            </a:fld>
            <a:endParaRPr lang="en-US" dirty="0"/>
          </a:p>
        </p:txBody>
      </p:sp>
      <p:sp>
        <p:nvSpPr>
          <p:cNvPr id="8" name="Footer Placeholder 7"/>
          <p:cNvSpPr>
            <a:spLocks noGrp="1"/>
          </p:cNvSpPr>
          <p:nvPr>
            <p:ph type="ftr" sz="quarter" idx="11"/>
          </p:nvPr>
        </p:nvSpPr>
        <p:spPr>
          <a:xfrm rot="-900000">
            <a:off x="5401056" y="5495545"/>
            <a:ext cx="4165600" cy="365125"/>
          </a:xfrm>
        </p:spPr>
        <p:txBody>
          <a:bodyPr/>
          <a:lstStyle>
            <a:lvl1pPr algn="r">
              <a:defRPr/>
            </a:lvl1pPr>
          </a:lstStyle>
          <a:p>
            <a:endParaRPr lang="en-US" dirty="0"/>
          </a:p>
        </p:txBody>
      </p:sp>
      <p:sp>
        <p:nvSpPr>
          <p:cNvPr id="9" name="Slide Number Placeholder 8"/>
          <p:cNvSpPr>
            <a:spLocks noGrp="1"/>
          </p:cNvSpPr>
          <p:nvPr>
            <p:ph type="sldNum" sz="quarter" idx="12"/>
          </p:nvPr>
        </p:nvSpPr>
        <p:spPr>
          <a:xfrm rot="-900000">
            <a:off x="10253472" y="5641849"/>
            <a:ext cx="1658112"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307638475"/>
      </p:ext>
    </p:extLst>
  </p:cSld>
  <p:clrMapOvr>
    <a:masterClrMapping/>
  </p:clrMapOvr>
  <p:transition advClick="0" advTm="700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1153919" y="850599"/>
            <a:ext cx="4820588"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ounded Rectangle 21"/>
          <p:cNvSpPr/>
          <p:nvPr/>
        </p:nvSpPr>
        <p:spPr>
          <a:xfrm rot="907748">
            <a:off x="23666" y="-511509"/>
            <a:ext cx="4980525"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ounded Rectangle 22"/>
          <p:cNvSpPr/>
          <p:nvPr/>
        </p:nvSpPr>
        <p:spPr>
          <a:xfrm rot="907748">
            <a:off x="2862402" y="6590199"/>
            <a:ext cx="2641367"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ounded Rectangle 23"/>
          <p:cNvSpPr/>
          <p:nvPr/>
        </p:nvSpPr>
        <p:spPr>
          <a:xfrm rot="907748">
            <a:off x="4246855" y="-553633"/>
            <a:ext cx="9043908"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3048" y="2644140"/>
            <a:ext cx="5065776" cy="2255520"/>
          </a:xfrm>
        </p:spPr>
        <p:txBody>
          <a:bodyPr/>
          <a:lstStyle/>
          <a:p>
            <a:r>
              <a:rPr lang="en-US"/>
              <a:t>Click to edit Master title style</a:t>
            </a:r>
          </a:p>
        </p:txBody>
      </p:sp>
      <p:sp>
        <p:nvSpPr>
          <p:cNvPr id="3" name="Date Placeholder 2"/>
          <p:cNvSpPr>
            <a:spLocks noGrp="1"/>
          </p:cNvSpPr>
          <p:nvPr>
            <p:ph type="dt" sz="half" idx="10"/>
          </p:nvPr>
        </p:nvSpPr>
        <p:spPr>
          <a:xfrm rot="900000">
            <a:off x="2255520" y="612649"/>
            <a:ext cx="2389632" cy="365125"/>
          </a:xfrm>
        </p:spPr>
        <p:txBody>
          <a:bodyPr/>
          <a:lstStyle/>
          <a:p>
            <a:fld id="{249A29F3-25F7-4673-BA74-549BC6F055DC}" type="datetimeFigureOut">
              <a:rPr lang="en-US" smtClean="0"/>
              <a:t>5/9/2022</a:t>
            </a:fld>
            <a:endParaRPr lang="en-US" dirty="0"/>
          </a:p>
        </p:txBody>
      </p:sp>
      <p:sp>
        <p:nvSpPr>
          <p:cNvPr id="4" name="Footer Placeholder 3"/>
          <p:cNvSpPr>
            <a:spLocks noGrp="1"/>
          </p:cNvSpPr>
          <p:nvPr>
            <p:ph type="ftr" sz="quarter" idx="11"/>
          </p:nvPr>
        </p:nvSpPr>
        <p:spPr>
          <a:xfrm rot="900000">
            <a:off x="3324962" y="6101034"/>
            <a:ext cx="4069484" cy="365125"/>
          </a:xfrm>
        </p:spPr>
        <p:txBody>
          <a:bodyPr/>
          <a:lstStyle/>
          <a:p>
            <a:endParaRPr lang="en-US" dirty="0"/>
          </a:p>
        </p:txBody>
      </p:sp>
      <p:sp>
        <p:nvSpPr>
          <p:cNvPr id="5" name="Slide Number Placeholder 4"/>
          <p:cNvSpPr>
            <a:spLocks noGrp="1"/>
          </p:cNvSpPr>
          <p:nvPr>
            <p:ph type="sldNum" sz="quarter" idx="12"/>
          </p:nvPr>
        </p:nvSpPr>
        <p:spPr>
          <a:xfrm rot="900000">
            <a:off x="1682496" y="301753"/>
            <a:ext cx="3048000" cy="365125"/>
          </a:xfrm>
        </p:spPr>
        <p:txBody>
          <a:bodyPr/>
          <a:lstStyle/>
          <a:p>
            <a:fld id="{A63792B3-7080-492B-BBE9-2A3046AF5CD9}" type="slidenum">
              <a:rPr lang="en-US" smtClean="0"/>
              <a:t>‹#›</a:t>
            </a:fld>
            <a:endParaRPr lang="en-US" dirty="0"/>
          </a:p>
        </p:txBody>
      </p:sp>
    </p:spTree>
    <p:extLst>
      <p:ext uri="{BB962C8B-B14F-4D97-AF65-F5344CB8AC3E}">
        <p14:creationId xmlns:p14="http://schemas.microsoft.com/office/powerpoint/2010/main" val="9828063"/>
      </p:ext>
    </p:extLst>
  </p:cSld>
  <p:clrMapOvr>
    <a:masterClrMapping/>
  </p:clrMapOvr>
  <p:transition advClick="0" advTm="700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496330" y="-1218153"/>
            <a:ext cx="11437271"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12"/>
          <p:cNvSpPr/>
          <p:nvPr/>
        </p:nvSpPr>
        <p:spPr>
          <a:xfrm rot="900000">
            <a:off x="-598761" y="5207890"/>
            <a:ext cx="996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ounded Rectangle 13"/>
          <p:cNvSpPr/>
          <p:nvPr/>
        </p:nvSpPr>
        <p:spPr>
          <a:xfrm rot="900000">
            <a:off x="9589747" y="6483326"/>
            <a:ext cx="2577112"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p:nvSpPr>
        <p:spPr>
          <a:xfrm rot="900000">
            <a:off x="10836113" y="92393"/>
            <a:ext cx="250532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a:xfrm rot="900000">
            <a:off x="10029251" y="5927117"/>
            <a:ext cx="2032000" cy="365125"/>
          </a:xfrm>
        </p:spPr>
        <p:txBody>
          <a:bodyPr/>
          <a:lstStyle>
            <a:lvl1pPr algn="l">
              <a:defRPr/>
            </a:lvl1pPr>
          </a:lstStyle>
          <a:p>
            <a:fld id="{249A29F3-25F7-4673-BA74-549BC6F055DC}" type="datetimeFigureOut">
              <a:rPr lang="en-US" smtClean="0"/>
              <a:t>5/9/2022</a:t>
            </a:fld>
            <a:endParaRPr lang="en-US" dirty="0"/>
          </a:p>
        </p:txBody>
      </p:sp>
      <p:sp>
        <p:nvSpPr>
          <p:cNvPr id="3" name="Footer Placeholder 2"/>
          <p:cNvSpPr>
            <a:spLocks noGrp="1"/>
          </p:cNvSpPr>
          <p:nvPr>
            <p:ph type="ftr" sz="quarter" idx="11"/>
          </p:nvPr>
        </p:nvSpPr>
        <p:spPr>
          <a:xfrm rot="900000">
            <a:off x="5189715" y="5987296"/>
            <a:ext cx="4165600" cy="295162"/>
          </a:xfrm>
        </p:spPr>
        <p:txBody>
          <a:bodyPr/>
          <a:lstStyle>
            <a:lvl1pPr algn="r">
              <a:defRPr/>
            </a:lvl1pPr>
          </a:lstStyle>
          <a:p>
            <a:endParaRPr lang="en-US" dirty="0"/>
          </a:p>
        </p:txBody>
      </p:sp>
      <p:sp>
        <p:nvSpPr>
          <p:cNvPr id="4" name="Slide Number Placeholder 3"/>
          <p:cNvSpPr>
            <a:spLocks noGrp="1"/>
          </p:cNvSpPr>
          <p:nvPr>
            <p:ph type="sldNum" sz="quarter" idx="12"/>
          </p:nvPr>
        </p:nvSpPr>
        <p:spPr>
          <a:xfrm rot="900000">
            <a:off x="10132062" y="5570111"/>
            <a:ext cx="954941"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29163077"/>
      </p:ext>
    </p:extLst>
  </p:cSld>
  <p:clrMapOvr>
    <a:masterClrMapping/>
  </p:clrMapOvr>
  <p:transition advClick="0" advTm="7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1196347" y="-624538"/>
            <a:ext cx="9715928"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ounded Rectangle 13"/>
          <p:cNvSpPr/>
          <p:nvPr/>
        </p:nvSpPr>
        <p:spPr>
          <a:xfrm rot="20707748">
            <a:off x="86409" y="5378154"/>
            <a:ext cx="992420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p:nvSpPr>
        <p:spPr>
          <a:xfrm rot="20707748">
            <a:off x="10214660" y="5459931"/>
            <a:ext cx="2278697"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ounded Rectangle 15"/>
          <p:cNvSpPr/>
          <p:nvPr/>
        </p:nvSpPr>
        <p:spPr>
          <a:xfrm rot="20707748">
            <a:off x="8897481" y="-489836"/>
            <a:ext cx="4078825"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7703820" y="1991868"/>
            <a:ext cx="4818888" cy="1914144"/>
          </a:xfrm>
        </p:spPr>
        <p:txBody>
          <a:bodyPr anchor="b"/>
          <a:lstStyle>
            <a:lvl1pPr algn="r">
              <a:defRPr sz="4400" b="0"/>
            </a:lvl1pPr>
          </a:lstStyle>
          <a:p>
            <a:r>
              <a:rPr lang="en-US"/>
              <a:t>Click to edit Master title style</a:t>
            </a:r>
            <a:endParaRPr lang="en-US" dirty="0"/>
          </a:p>
        </p:txBody>
      </p:sp>
      <p:sp>
        <p:nvSpPr>
          <p:cNvPr id="3" name="Content Placeholder 2"/>
          <p:cNvSpPr>
            <a:spLocks noGrp="1"/>
          </p:cNvSpPr>
          <p:nvPr>
            <p:ph idx="1"/>
          </p:nvPr>
        </p:nvSpPr>
        <p:spPr>
          <a:xfrm rot="-900000">
            <a:off x="1126464" y="997933"/>
            <a:ext cx="7124133"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900000">
            <a:off x="4288765" y="5144590"/>
            <a:ext cx="5240500"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900000">
            <a:off x="10338816" y="5888737"/>
            <a:ext cx="1658112" cy="365125"/>
          </a:xfrm>
        </p:spPr>
        <p:txBody>
          <a:bodyPr/>
          <a:lstStyle>
            <a:lvl1pPr algn="l">
              <a:defRPr/>
            </a:lvl1pPr>
          </a:lstStyle>
          <a:p>
            <a:fld id="{249A29F3-25F7-4673-BA74-549BC6F055DC}" type="datetimeFigureOut">
              <a:rPr lang="en-US" smtClean="0"/>
              <a:t>5/9/2022</a:t>
            </a:fld>
            <a:endParaRPr lang="en-US" dirty="0"/>
          </a:p>
        </p:txBody>
      </p:sp>
      <p:sp>
        <p:nvSpPr>
          <p:cNvPr id="6" name="Footer Placeholder 5"/>
          <p:cNvSpPr>
            <a:spLocks noGrp="1"/>
          </p:cNvSpPr>
          <p:nvPr>
            <p:ph type="ftr" sz="quarter" idx="11"/>
          </p:nvPr>
        </p:nvSpPr>
        <p:spPr>
          <a:xfrm rot="-900000">
            <a:off x="5685289" y="6099105"/>
            <a:ext cx="4084063"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rot="-900000">
            <a:off x="10253472" y="5641849"/>
            <a:ext cx="1658112"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1325055942"/>
      </p:ext>
    </p:extLst>
  </p:cSld>
  <p:clrMapOvr>
    <a:masterClrMapping/>
  </p:clrMapOvr>
  <p:transition advClick="0" advTm="700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711601" y="-979752"/>
            <a:ext cx="889716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ounded Rectangle 15"/>
          <p:cNvSpPr/>
          <p:nvPr/>
        </p:nvSpPr>
        <p:spPr>
          <a:xfrm rot="900000">
            <a:off x="-378528" y="5969722"/>
            <a:ext cx="7067325"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16"/>
          <p:cNvSpPr/>
          <p:nvPr/>
        </p:nvSpPr>
        <p:spPr>
          <a:xfrm rot="900000">
            <a:off x="9240390" y="-242630"/>
            <a:ext cx="3245647"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ounded Rectangle 17"/>
          <p:cNvSpPr/>
          <p:nvPr/>
        </p:nvSpPr>
        <p:spPr>
          <a:xfrm rot="900000">
            <a:off x="7866376" y="1282101"/>
            <a:ext cx="5123656"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4500000">
            <a:off x="6943762" y="2412080"/>
            <a:ext cx="5036383" cy="2662841"/>
          </a:xfrm>
        </p:spPr>
        <p:txBody>
          <a:bodyPr anchor="t">
            <a:normAutofit/>
          </a:bodyPr>
          <a:lstStyle>
            <a:lvl1pPr algn="r">
              <a:defRPr sz="4400" b="0"/>
            </a:lvl1pPr>
          </a:lstStyle>
          <a:p>
            <a:r>
              <a:rPr lang="en-US"/>
              <a:t>Click to edit Master title style</a:t>
            </a:r>
          </a:p>
        </p:txBody>
      </p:sp>
      <p:sp>
        <p:nvSpPr>
          <p:cNvPr id="3" name="Picture Placeholder 2"/>
          <p:cNvSpPr>
            <a:spLocks noGrp="1"/>
          </p:cNvSpPr>
          <p:nvPr>
            <p:ph type="pic" idx="1"/>
          </p:nvPr>
        </p:nvSpPr>
        <p:spPr>
          <a:xfrm rot="900000">
            <a:off x="2010039" y="615731"/>
            <a:ext cx="5764672"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rot="900000">
            <a:off x="1097053" y="4161126"/>
            <a:ext cx="5747887"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900000">
            <a:off x="9323193" y="571256"/>
            <a:ext cx="2032000" cy="365125"/>
          </a:xfrm>
        </p:spPr>
        <p:txBody>
          <a:bodyPr/>
          <a:lstStyle>
            <a:lvl1pPr algn="l">
              <a:defRPr/>
            </a:lvl1pPr>
          </a:lstStyle>
          <a:p>
            <a:fld id="{249A29F3-25F7-4673-BA74-549BC6F055DC}" type="datetimeFigureOut">
              <a:rPr lang="en-US" smtClean="0"/>
              <a:t>5/9/2022</a:t>
            </a:fld>
            <a:endParaRPr lang="en-US" dirty="0"/>
          </a:p>
        </p:txBody>
      </p:sp>
      <p:sp>
        <p:nvSpPr>
          <p:cNvPr id="6" name="Footer Placeholder 5"/>
          <p:cNvSpPr>
            <a:spLocks noGrp="1"/>
          </p:cNvSpPr>
          <p:nvPr>
            <p:ph type="ftr" sz="quarter" idx="11"/>
          </p:nvPr>
        </p:nvSpPr>
        <p:spPr>
          <a:xfrm rot="900000">
            <a:off x="863057" y="5162532"/>
            <a:ext cx="3969937"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rot="900000">
            <a:off x="9395294" y="391055"/>
            <a:ext cx="2617583"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3184772758"/>
      </p:ext>
    </p:extLst>
  </p:cSld>
  <p:clrMapOvr>
    <a:masterClrMapping/>
  </p:clrMapOvr>
  <p:transition advClick="0" advTm="700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1194557" y="-766298"/>
            <a:ext cx="11110421"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12"/>
          <p:cNvSpPr/>
          <p:nvPr/>
        </p:nvSpPr>
        <p:spPr>
          <a:xfrm rot="20707748">
            <a:off x="86328" y="5089618"/>
            <a:ext cx="11370725"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ounded Rectangle 13"/>
          <p:cNvSpPr/>
          <p:nvPr/>
        </p:nvSpPr>
        <p:spPr>
          <a:xfrm rot="20707748">
            <a:off x="11378571" y="3839503"/>
            <a:ext cx="1348325"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p:nvSpPr>
        <p:spPr>
          <a:xfrm rot="20707748">
            <a:off x="10117987" y="-321837"/>
            <a:ext cx="2635388"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900000">
            <a:off x="4245177" y="4760430"/>
            <a:ext cx="6673004" cy="1299542"/>
          </a:xfrm>
        </p:spPr>
        <p:txBody>
          <a:bodyPr anchor="t"/>
          <a:lstStyle/>
          <a:p>
            <a:r>
              <a:rPr lang="en-US"/>
              <a:t>Click to edit Master title style</a:t>
            </a:r>
          </a:p>
        </p:txBody>
      </p:sp>
      <p:sp>
        <p:nvSpPr>
          <p:cNvPr id="3" name="Vertical Text Placeholder 2"/>
          <p:cNvSpPr>
            <a:spLocks noGrp="1"/>
          </p:cNvSpPr>
          <p:nvPr>
            <p:ph type="body" orient="vert" idx="1"/>
          </p:nvPr>
        </p:nvSpPr>
        <p:spPr>
          <a:xfrm rot="-900000">
            <a:off x="1042473" y="984582"/>
            <a:ext cx="8775039" cy="3604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900000">
            <a:off x="9328540" y="6238503"/>
            <a:ext cx="2032000" cy="365125"/>
          </a:xfrm>
        </p:spPr>
        <p:txBody>
          <a:bodyPr/>
          <a:lstStyle/>
          <a:p>
            <a:fld id="{249A29F3-25F7-4673-BA74-549BC6F055DC}" type="datetimeFigureOut">
              <a:rPr lang="en-US" smtClean="0"/>
              <a:t>5/9/2022</a:t>
            </a:fld>
            <a:endParaRPr lang="en-US" dirty="0"/>
          </a:p>
        </p:txBody>
      </p:sp>
      <p:sp>
        <p:nvSpPr>
          <p:cNvPr id="5" name="Footer Placeholder 4"/>
          <p:cNvSpPr>
            <a:spLocks noGrp="1"/>
          </p:cNvSpPr>
          <p:nvPr>
            <p:ph type="ftr" sz="quarter" idx="11"/>
          </p:nvPr>
        </p:nvSpPr>
        <p:spPr>
          <a:xfrm rot="-900000">
            <a:off x="7095799" y="6094795"/>
            <a:ext cx="4165600" cy="365125"/>
          </a:xfrm>
        </p:spPr>
        <p:txBody>
          <a:bodyPr/>
          <a:lstStyle>
            <a:lvl1pPr algn="r">
              <a:defRPr/>
            </a:lvl1pPr>
          </a:lstStyle>
          <a:p>
            <a:endParaRPr lang="en-US" dirty="0"/>
          </a:p>
        </p:txBody>
      </p:sp>
      <p:sp>
        <p:nvSpPr>
          <p:cNvPr id="6" name="Slide Number Placeholder 5"/>
          <p:cNvSpPr>
            <a:spLocks noGrp="1"/>
          </p:cNvSpPr>
          <p:nvPr>
            <p:ph type="sldNum" sz="quarter" idx="12"/>
          </p:nvPr>
        </p:nvSpPr>
        <p:spPr>
          <a:xfrm rot="-900000">
            <a:off x="10910307" y="3246938"/>
            <a:ext cx="1209927"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1944718951"/>
      </p:ext>
    </p:extLst>
  </p:cSld>
  <p:clrMapOvr>
    <a:masterClrMapping/>
  </p:clrMapOvr>
  <p:transition advClick="0" advTm="700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1177209" y="-626065"/>
            <a:ext cx="9920208"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12"/>
          <p:cNvSpPr/>
          <p:nvPr/>
        </p:nvSpPr>
        <p:spPr>
          <a:xfrm rot="20707748">
            <a:off x="4302981" y="6274264"/>
            <a:ext cx="5862236"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ounded Rectangle 13"/>
          <p:cNvSpPr/>
          <p:nvPr/>
        </p:nvSpPr>
        <p:spPr>
          <a:xfrm rot="20707748">
            <a:off x="10212699" y="5459725"/>
            <a:ext cx="228075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ounded Rectangle 14"/>
          <p:cNvSpPr/>
          <p:nvPr/>
        </p:nvSpPr>
        <p:spPr>
          <a:xfrm rot="20707748">
            <a:off x="8888568" y="-490731"/>
            <a:ext cx="4087701"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rot="-900000">
            <a:off x="9057780" y="511413"/>
            <a:ext cx="1914144" cy="48188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rot="-900000">
            <a:off x="1290350" y="1075674"/>
            <a:ext cx="7198607" cy="50882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10338816" y="5888737"/>
            <a:ext cx="1658112" cy="365125"/>
          </a:xfrm>
        </p:spPr>
        <p:txBody>
          <a:bodyPr/>
          <a:lstStyle>
            <a:lvl1pPr algn="l">
              <a:defRPr/>
            </a:lvl1pPr>
          </a:lstStyle>
          <a:p>
            <a:fld id="{249A29F3-25F7-4673-BA74-549BC6F055DC}" type="datetimeFigureOut">
              <a:rPr lang="en-US" smtClean="0"/>
              <a:t>5/9/2022</a:t>
            </a:fld>
            <a:endParaRPr lang="en-US" dirty="0"/>
          </a:p>
        </p:txBody>
      </p:sp>
      <p:sp>
        <p:nvSpPr>
          <p:cNvPr id="5" name="Footer Placeholder 4"/>
          <p:cNvSpPr>
            <a:spLocks noGrp="1"/>
          </p:cNvSpPr>
          <p:nvPr>
            <p:ph type="ftr" sz="quarter" idx="11"/>
          </p:nvPr>
        </p:nvSpPr>
        <p:spPr>
          <a:xfrm rot="-900000">
            <a:off x="6663744" y="6188245"/>
            <a:ext cx="3173741" cy="365125"/>
          </a:xfrm>
        </p:spPr>
        <p:txBody>
          <a:bodyPr/>
          <a:lstStyle>
            <a:lvl1pPr algn="r">
              <a:defRPr/>
            </a:lvl1pPr>
          </a:lstStyle>
          <a:p>
            <a:endParaRPr lang="en-US" dirty="0"/>
          </a:p>
        </p:txBody>
      </p:sp>
      <p:sp>
        <p:nvSpPr>
          <p:cNvPr id="6" name="Slide Number Placeholder 5"/>
          <p:cNvSpPr>
            <a:spLocks noGrp="1"/>
          </p:cNvSpPr>
          <p:nvPr>
            <p:ph type="sldNum" sz="quarter" idx="12"/>
          </p:nvPr>
        </p:nvSpPr>
        <p:spPr>
          <a:xfrm rot="-900000">
            <a:off x="10253472" y="5641849"/>
            <a:ext cx="1658112" cy="365125"/>
          </a:xfrm>
        </p:spPr>
        <p:txBody>
          <a:bodyPr/>
          <a:lstStyle>
            <a:lvl1pPr algn="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3952973145"/>
      </p:ext>
    </p:extLst>
  </p:cSld>
  <p:clrMapOvr>
    <a:masterClrMapping/>
  </p:clrMapOvr>
  <p:transition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1DAC4-5FAD-7344-86CC-7EE3DBB9EEB8}" type="datetimeFigureOut">
              <a:rPr lang="en-US" smtClean="0"/>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18376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D1DAC4-5FAD-7344-86CC-7EE3DBB9EEB8}" type="datetimeFigureOut">
              <a:rPr lang="en-US" smtClean="0"/>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55336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1DAC4-5FAD-7344-86CC-7EE3DBB9EEB8}" type="datetimeFigureOut">
              <a:rPr lang="en-US" smtClean="0"/>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233456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FD1DAC4-5FAD-7344-86CC-7EE3DBB9EEB8}" type="datetimeFigureOut">
              <a:rPr lang="en-US" smtClean="0"/>
              <a:t>5/9/2022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81E5743-79A5-EB44-9C72-B6554D18E6B5}" type="slidenum">
              <a:rPr lang="en-US" smtClean="0"/>
              <a:t>‹#›</a:t>
            </a:fld>
            <a:endParaRPr lang="en-US"/>
          </a:p>
        </p:txBody>
      </p:sp>
    </p:spTree>
    <p:extLst>
      <p:ext uri="{BB962C8B-B14F-4D97-AF65-F5344CB8AC3E}">
        <p14:creationId xmlns:p14="http://schemas.microsoft.com/office/powerpoint/2010/main" val="58462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D1DAC4-5FAD-7344-86CC-7EE3DBB9EEB8}"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E5743-79A5-EB44-9C72-B6554D18E6B5}" type="slidenum">
              <a:rPr lang="en-US" smtClean="0"/>
              <a:t>‹#›</a:t>
            </a:fld>
            <a:endParaRPr lang="en-US"/>
          </a:p>
        </p:txBody>
      </p:sp>
    </p:spTree>
    <p:extLst>
      <p:ext uri="{BB962C8B-B14F-4D97-AF65-F5344CB8AC3E}">
        <p14:creationId xmlns:p14="http://schemas.microsoft.com/office/powerpoint/2010/main" val="2598593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FD1DAC4-5FAD-7344-86CC-7EE3DBB9EEB8}" type="datetimeFigureOut">
              <a:rPr lang="en-US" smtClean="0"/>
              <a:t>5/9/2022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81E5743-79A5-EB44-9C72-B6554D18E6B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23875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8A928-10A2-42AE-95EA-490EB4A29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35A134-8E0E-47F1-A14E-DEC13126C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1FFEA-38BA-480F-8E70-1796D30AC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AD03C-875F-41BF-8974-687BE11384B5}" type="datetimeFigureOut">
              <a:rPr lang="en-US" smtClean="0"/>
              <a:t>5/9/2022</a:t>
            </a:fld>
            <a:endParaRPr lang="en-US"/>
          </a:p>
        </p:txBody>
      </p:sp>
      <p:sp>
        <p:nvSpPr>
          <p:cNvPr id="5" name="Footer Placeholder 4">
            <a:extLst>
              <a:ext uri="{FF2B5EF4-FFF2-40B4-BE49-F238E27FC236}">
                <a16:creationId xmlns:a16="http://schemas.microsoft.com/office/drawing/2014/main" id="{B8107805-1905-4876-8456-0C46B8409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E5723-5DD6-4602-926C-3E04E0A2A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871F8-ED3D-4CB6-AE1F-BBC0167AC6D4}" type="slidenum">
              <a:rPr lang="en-US" smtClean="0"/>
              <a:t>‹#›</a:t>
            </a:fld>
            <a:endParaRPr lang="en-US"/>
          </a:p>
        </p:txBody>
      </p:sp>
    </p:spTree>
    <p:extLst>
      <p:ext uri="{BB962C8B-B14F-4D97-AF65-F5344CB8AC3E}">
        <p14:creationId xmlns:p14="http://schemas.microsoft.com/office/powerpoint/2010/main" val="93188151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5/9/2022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9330950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12192000" cy="6858000"/>
          </a:xfrm>
          <a:prstGeom prst="rect">
            <a:avLst/>
          </a:prstGeom>
        </p:spPr>
      </p:pic>
      <p:sp>
        <p:nvSpPr>
          <p:cNvPr id="2" name="Title Placeholder 1"/>
          <p:cNvSpPr>
            <a:spLocks noGrp="1"/>
          </p:cNvSpPr>
          <p:nvPr>
            <p:ph type="title"/>
          </p:nvPr>
        </p:nvSpPr>
        <p:spPr>
          <a:xfrm rot="-5400000">
            <a:off x="-11173" y="2500375"/>
            <a:ext cx="5320597" cy="245344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876800" y="990600"/>
            <a:ext cx="6702699" cy="4783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550400" y="6096002"/>
            <a:ext cx="2032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249A29F3-25F7-4673-BA74-549BC6F055DC}" type="datetimeFigureOut">
              <a:rPr lang="en-US" smtClean="0"/>
              <a:t>5/9/2022</a:t>
            </a:fld>
            <a:endParaRPr lang="en-US" dirty="0"/>
          </a:p>
        </p:txBody>
      </p:sp>
      <p:sp>
        <p:nvSpPr>
          <p:cNvPr id="5" name="Footer Placeholder 4"/>
          <p:cNvSpPr>
            <a:spLocks noGrp="1"/>
          </p:cNvSpPr>
          <p:nvPr>
            <p:ph type="ftr" sz="quarter" idx="3"/>
          </p:nvPr>
        </p:nvSpPr>
        <p:spPr>
          <a:xfrm>
            <a:off x="5384800" y="6096002"/>
            <a:ext cx="416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50729" y="532492"/>
            <a:ext cx="28448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A63792B3-7080-492B-BBE9-2A3046AF5CD9}" type="slidenum">
              <a:rPr lang="en-US" smtClean="0"/>
              <a:t>‹#›</a:t>
            </a:fld>
            <a:endParaRPr lang="en-US" dirty="0"/>
          </a:p>
        </p:txBody>
      </p:sp>
    </p:spTree>
    <p:extLst>
      <p:ext uri="{BB962C8B-B14F-4D97-AF65-F5344CB8AC3E}">
        <p14:creationId xmlns:p14="http://schemas.microsoft.com/office/powerpoint/2010/main" val="280859515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advClick="0" advTm="7000"/>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hyperlink" Target="https://youtu.be/FCW95F4msKE" TargetMode="External"/><Relationship Id="rId7" Type="http://schemas.openxmlformats.org/officeDocument/2006/relationships/hyperlink" Target="https://www.youtube.com/watch?v=Zzo38PQTCpk&amp;authuser=0" TargetMode="External"/><Relationship Id="rId2" Type="http://schemas.openxmlformats.org/officeDocument/2006/relationships/hyperlink" Target="https://youtu.be/3tDWP29Doas" TargetMode="External"/><Relationship Id="rId1" Type="http://schemas.openxmlformats.org/officeDocument/2006/relationships/slideLayout" Target="../slideLayouts/slideLayout47.xml"/><Relationship Id="rId6" Type="http://schemas.openxmlformats.org/officeDocument/2006/relationships/hyperlink" Target="https://www.youtube.com/watch?v=FCW95F4msKE&amp;authuser=0" TargetMode="External"/><Relationship Id="rId11" Type="http://schemas.openxmlformats.org/officeDocument/2006/relationships/image" Target="../media/image28.jpeg"/><Relationship Id="rId5" Type="http://schemas.openxmlformats.org/officeDocument/2006/relationships/hyperlink" Target="https://www.youtube.com/watch?v=3tDWP29Doas&amp;authuser=0" TargetMode="External"/><Relationship Id="rId10" Type="http://schemas.openxmlformats.org/officeDocument/2006/relationships/image" Target="../media/image27.png"/><Relationship Id="rId4" Type="http://schemas.openxmlformats.org/officeDocument/2006/relationships/hyperlink" Target="https://youtu.be/Zzo38PQTCpk" TargetMode="External"/><Relationship Id="rId9"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hyperlink" Target="mailto:nhels@centromn.or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mailto:ssnaugh@mncare.org" TargetMode="External"/><Relationship Id="rId5" Type="http://schemas.openxmlformats.org/officeDocument/2006/relationships/hyperlink" Target="mailto:jjackson@hsra.org" TargetMode="External"/><Relationship Id="rId4" Type="http://schemas.openxmlformats.org/officeDocument/2006/relationships/hyperlink" Target="mailto:WallaceW@emerge-mn.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AF32-DA99-4BC3-BDED-B25B1267FF65}"/>
              </a:ext>
            </a:extLst>
          </p:cNvPr>
          <p:cNvSpPr>
            <a:spLocks noGrp="1"/>
          </p:cNvSpPr>
          <p:nvPr>
            <p:ph type="ctrTitle"/>
          </p:nvPr>
        </p:nvSpPr>
        <p:spPr/>
        <p:txBody>
          <a:bodyPr>
            <a:noAutofit/>
          </a:bodyPr>
          <a:lstStyle/>
          <a:p>
            <a:r>
              <a:rPr lang="en-US" sz="4000" dirty="0"/>
              <a:t>Creating environments where youth can thrive: Youth Advocacy, Activism, and Leadership in Addressing Social Determinants of Health</a:t>
            </a:r>
          </a:p>
        </p:txBody>
      </p:sp>
      <p:sp>
        <p:nvSpPr>
          <p:cNvPr id="3" name="Subtitle 2">
            <a:extLst>
              <a:ext uri="{FF2B5EF4-FFF2-40B4-BE49-F238E27FC236}">
                <a16:creationId xmlns:a16="http://schemas.microsoft.com/office/drawing/2014/main" id="{D17B33A8-9D15-4128-9B0D-10790C9EF89C}"/>
              </a:ext>
            </a:extLst>
          </p:cNvPr>
          <p:cNvSpPr>
            <a:spLocks noGrp="1"/>
          </p:cNvSpPr>
          <p:nvPr>
            <p:ph type="subTitle" idx="1"/>
          </p:nvPr>
        </p:nvSpPr>
        <p:spPr/>
        <p:txBody>
          <a:bodyPr>
            <a:normAutofit lnSpcReduction="10000"/>
          </a:bodyPr>
          <a:lstStyle/>
          <a:p>
            <a:r>
              <a:rPr lang="en-US" dirty="0"/>
              <a:t>Centro Tyrone Guzman | Natty Hels </a:t>
            </a:r>
          </a:p>
          <a:p>
            <a:r>
              <a:rPr lang="en-US" dirty="0"/>
              <a:t>EMERGE | Will Wallace </a:t>
            </a:r>
          </a:p>
          <a:p>
            <a:r>
              <a:rPr lang="en-US" dirty="0"/>
              <a:t>High School for Recording Arts | Juan Jackson</a:t>
            </a:r>
          </a:p>
          <a:p>
            <a:r>
              <a:rPr lang="en-US" dirty="0"/>
              <a:t>Minnesota Community Care | Sandy Naughton</a:t>
            </a:r>
          </a:p>
        </p:txBody>
      </p:sp>
    </p:spTree>
    <p:extLst>
      <p:ext uri="{BB962C8B-B14F-4D97-AF65-F5344CB8AC3E}">
        <p14:creationId xmlns:p14="http://schemas.microsoft.com/office/powerpoint/2010/main" val="311276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24395"/>
            <a:ext cx="11029616" cy="872809"/>
          </a:xfrm>
        </p:spPr>
        <p:txBody>
          <a:bodyPr/>
          <a:lstStyle/>
          <a:p>
            <a:r>
              <a:rPr lang="en-US" b="1" dirty="0"/>
              <a:t>Manos Montessori </a:t>
            </a:r>
            <a:r>
              <a:rPr lang="en-US" dirty="0"/>
              <a:t>(Montessori Hands) </a:t>
            </a:r>
            <a:br>
              <a:rPr lang="en-US" dirty="0"/>
            </a:br>
            <a:r>
              <a:rPr lang="en-US" sz="2000" dirty="0"/>
              <a:t>Intergenerational Microenterprise:</a:t>
            </a:r>
            <a:endParaRPr lang="en-US" dirty="0"/>
          </a:p>
        </p:txBody>
      </p:sp>
      <p:sp>
        <p:nvSpPr>
          <p:cNvPr id="4" name="TextBox 3"/>
          <p:cNvSpPr txBox="1"/>
          <p:nvPr/>
        </p:nvSpPr>
        <p:spPr>
          <a:xfrm>
            <a:off x="1175656" y="3117328"/>
            <a:ext cx="4476997" cy="1631216"/>
          </a:xfrm>
          <a:prstGeom prst="rect">
            <a:avLst/>
          </a:prstGeom>
          <a:noFill/>
        </p:spPr>
        <p:txBody>
          <a:bodyPr wrap="square" rtlCol="0">
            <a:spAutoFit/>
          </a:bodyPr>
          <a:lstStyle/>
          <a:p>
            <a:pPr algn="ctr"/>
            <a:r>
              <a:rPr lang="en-US" sz="2000" dirty="0">
                <a:solidFill>
                  <a:schemeClr val="tx1">
                    <a:lumMod val="65000"/>
                    <a:lumOff val="35000"/>
                  </a:schemeClr>
                </a:solidFill>
              </a:rPr>
              <a:t>When youth and elders work collaboratively toward shared goals, participants of all ages build a </a:t>
            </a:r>
            <a:r>
              <a:rPr lang="en-US" sz="2000" b="1" dirty="0">
                <a:solidFill>
                  <a:schemeClr val="bg2">
                    <a:lumMod val="50000"/>
                  </a:schemeClr>
                </a:solidFill>
              </a:rPr>
              <a:t>sense of connection and contribution to their community.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69" y="5864554"/>
            <a:ext cx="1892775" cy="8299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542" y="5966786"/>
            <a:ext cx="1892775" cy="6728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27" y="2383070"/>
            <a:ext cx="4161286" cy="3099732"/>
          </a:xfrm>
          <a:prstGeom prst="rect">
            <a:avLst/>
          </a:prstGeom>
        </p:spPr>
      </p:pic>
    </p:spTree>
    <p:extLst>
      <p:ext uri="{BB962C8B-B14F-4D97-AF65-F5344CB8AC3E}">
        <p14:creationId xmlns:p14="http://schemas.microsoft.com/office/powerpoint/2010/main" val="245675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327C55-1DDA-BB44-A560-F9AEDF112F12}"/>
              </a:ext>
            </a:extLst>
          </p:cNvPr>
          <p:cNvSpPr txBox="1"/>
          <p:nvPr/>
        </p:nvSpPr>
        <p:spPr>
          <a:xfrm>
            <a:off x="3422521" y="1918136"/>
            <a:ext cx="5375792" cy="1600438"/>
          </a:xfrm>
          <a:prstGeom prst="rect">
            <a:avLst/>
          </a:prstGeom>
          <a:noFill/>
        </p:spPr>
        <p:txBody>
          <a:bodyPr wrap="square" rtlCol="0">
            <a:spAutoFit/>
          </a:bodyPr>
          <a:lstStyle/>
          <a:p>
            <a:pPr algn="ctr"/>
            <a:r>
              <a:rPr lang="en-US" sz="4400" dirty="0">
                <a:solidFill>
                  <a:srgbClr val="780605"/>
                </a:solidFill>
              </a:rPr>
              <a:t> </a:t>
            </a:r>
          </a:p>
          <a:p>
            <a:pPr algn="ctr"/>
            <a:r>
              <a:rPr lang="en-US" sz="5400" b="1" dirty="0">
                <a:solidFill>
                  <a:srgbClr val="780605"/>
                </a:solidFill>
              </a:rPr>
              <a:t>THANK YOU!</a:t>
            </a:r>
            <a:endParaRPr lang="en-US" sz="4400" b="1" dirty="0">
              <a:solidFill>
                <a:srgbClr val="780605"/>
              </a:solidFill>
            </a:endParaRPr>
          </a:p>
        </p:txBody>
      </p:sp>
    </p:spTree>
    <p:extLst>
      <p:ext uri="{BB962C8B-B14F-4D97-AF65-F5344CB8AC3E}">
        <p14:creationId xmlns:p14="http://schemas.microsoft.com/office/powerpoint/2010/main" val="2241404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FFDD-F6BC-4B1E-8DC0-1B0CCA46D787}"/>
              </a:ext>
            </a:extLst>
          </p:cNvPr>
          <p:cNvSpPr>
            <a:spLocks noGrp="1"/>
          </p:cNvSpPr>
          <p:nvPr>
            <p:ph type="ctrTitle"/>
          </p:nvPr>
        </p:nvSpPr>
        <p:spPr/>
        <p:txBody>
          <a:bodyPr/>
          <a:lstStyle/>
          <a:p>
            <a:r>
              <a:rPr lang="en-US" dirty="0"/>
              <a:t>EMERGE</a:t>
            </a:r>
          </a:p>
        </p:txBody>
      </p:sp>
      <p:sp>
        <p:nvSpPr>
          <p:cNvPr id="3" name="Subtitle 2">
            <a:extLst>
              <a:ext uri="{FF2B5EF4-FFF2-40B4-BE49-F238E27FC236}">
                <a16:creationId xmlns:a16="http://schemas.microsoft.com/office/drawing/2014/main" id="{5B1907A6-FB4C-41BB-9CFD-9CA30493C142}"/>
              </a:ext>
            </a:extLst>
          </p:cNvPr>
          <p:cNvSpPr>
            <a:spLocks noGrp="1"/>
          </p:cNvSpPr>
          <p:nvPr>
            <p:ph type="subTitle" idx="1"/>
          </p:nvPr>
        </p:nvSpPr>
        <p:spPr/>
        <p:txBody>
          <a:bodyPr/>
          <a:lstStyle/>
          <a:p>
            <a:r>
              <a:rPr lang="en-US" dirty="0"/>
              <a:t>Will Wallace</a:t>
            </a:r>
          </a:p>
        </p:txBody>
      </p:sp>
    </p:spTree>
    <p:extLst>
      <p:ext uri="{BB962C8B-B14F-4D97-AF65-F5344CB8AC3E}">
        <p14:creationId xmlns:p14="http://schemas.microsoft.com/office/powerpoint/2010/main" val="57643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E4C0E06F-8FD5-4DF4-AE9C-913D3A34EB2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16B85C-4405-4CF0-9DE1-FBD604DDD584}"/>
              </a:ext>
            </a:extLst>
          </p:cNvPr>
          <p:cNvSpPr>
            <a:spLocks noGrp="1"/>
          </p:cNvSpPr>
          <p:nvPr>
            <p:ph type="ctrTitle"/>
          </p:nvPr>
        </p:nvSpPr>
        <p:spPr>
          <a:xfrm>
            <a:off x="1344471" y="3571995"/>
            <a:ext cx="8915399" cy="892006"/>
          </a:xfrm>
        </p:spPr>
        <p:txBody>
          <a:bodyPr>
            <a:normAutofit fontScale="90000"/>
          </a:bodyPr>
          <a:lstStyle/>
          <a:p>
            <a:pPr algn="ctr"/>
            <a:r>
              <a:rPr lang="en-US" sz="4400" dirty="0"/>
              <a:t>Health Start School Based Clinics</a:t>
            </a:r>
            <a:br>
              <a:rPr lang="en-US" sz="4400" dirty="0"/>
            </a:br>
            <a:r>
              <a:rPr lang="en-US" sz="3100" dirty="0"/>
              <a:t> A program of Minnesota Community Care</a:t>
            </a:r>
            <a:br>
              <a:rPr lang="en-US" sz="4400" dirty="0"/>
            </a:br>
            <a:endParaRPr lang="en-US" sz="3100" dirty="0"/>
          </a:p>
        </p:txBody>
      </p:sp>
    </p:spTree>
    <p:extLst>
      <p:ext uri="{BB962C8B-B14F-4D97-AF65-F5344CB8AC3E}">
        <p14:creationId xmlns:p14="http://schemas.microsoft.com/office/powerpoint/2010/main" val="395315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045988D7-3825-46CA-8E47-721DD59F38E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B4CAA7-D5F5-4656-8F74-3B500BDBB4C7}"/>
              </a:ext>
            </a:extLst>
          </p:cNvPr>
          <p:cNvSpPr>
            <a:spLocks noGrp="1"/>
          </p:cNvSpPr>
          <p:nvPr>
            <p:ph type="title"/>
          </p:nvPr>
        </p:nvSpPr>
        <p:spPr>
          <a:xfrm>
            <a:off x="1851325" y="1142510"/>
            <a:ext cx="8911687" cy="4372690"/>
          </a:xfrm>
        </p:spPr>
        <p:txBody>
          <a:bodyPr>
            <a:normAutofit fontScale="90000"/>
          </a:bodyPr>
          <a:lstStyle/>
          <a:p>
            <a:r>
              <a:rPr lang="en-US" dirty="0"/>
              <a:t>Beginnings</a:t>
            </a:r>
            <a:br>
              <a:rPr lang="en-US" dirty="0"/>
            </a:br>
            <a:br>
              <a:rPr lang="en-US" dirty="0"/>
            </a:br>
            <a:r>
              <a:rPr lang="en-US" dirty="0"/>
              <a:t>First an MIC Program</a:t>
            </a:r>
            <a:br>
              <a:rPr lang="en-US" dirty="0"/>
            </a:br>
            <a:br>
              <a:rPr lang="en-US" dirty="0"/>
            </a:br>
            <a:r>
              <a:rPr lang="en-US" dirty="0"/>
              <a:t>Many prenatal patients were teens who were not keeping their appointments</a:t>
            </a:r>
            <a:br>
              <a:rPr lang="en-US" dirty="0"/>
            </a:br>
            <a:br>
              <a:rPr lang="en-US" dirty="0"/>
            </a:br>
            <a:r>
              <a:rPr lang="en-US" dirty="0"/>
              <a:t>So the Team went to the teens</a:t>
            </a:r>
          </a:p>
        </p:txBody>
      </p:sp>
    </p:spTree>
    <p:extLst>
      <p:ext uri="{BB962C8B-B14F-4D97-AF65-F5344CB8AC3E}">
        <p14:creationId xmlns:p14="http://schemas.microsoft.com/office/powerpoint/2010/main" val="351177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19767CDF-29AC-424D-BA0F-30BB52DE9EED}"/>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8194EAC-3AD0-49FE-85DB-AD70115A794B}"/>
              </a:ext>
            </a:extLst>
          </p:cNvPr>
          <p:cNvSpPr txBox="1">
            <a:spLocks/>
          </p:cNvSpPr>
          <p:nvPr/>
        </p:nvSpPr>
        <p:spPr>
          <a:xfrm>
            <a:off x="1851325" y="2216568"/>
            <a:ext cx="8911687" cy="254411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Not just pregnant teens who needed care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Others presented with more health issues</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So……….</a:t>
            </a:r>
          </a:p>
        </p:txBody>
      </p:sp>
    </p:spTree>
    <p:extLst>
      <p:ext uri="{BB962C8B-B14F-4D97-AF65-F5344CB8AC3E}">
        <p14:creationId xmlns:p14="http://schemas.microsoft.com/office/powerpoint/2010/main" val="210597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74ED747-A09C-4624-B91A-8FCD83931F55}"/>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E92E913-B068-4C12-942C-13A4A47F9653}"/>
              </a:ext>
            </a:extLst>
          </p:cNvPr>
          <p:cNvSpPr txBox="1">
            <a:spLocks/>
          </p:cNvSpPr>
          <p:nvPr/>
        </p:nvSpPr>
        <p:spPr>
          <a:xfrm>
            <a:off x="1851325" y="1737595"/>
            <a:ext cx="96294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packed up</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began seeing students in the school across the street.</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Our first clinic was a renovated janitor’s closet</a:t>
            </a:r>
          </a:p>
        </p:txBody>
      </p:sp>
    </p:spTree>
    <p:extLst>
      <p:ext uri="{BB962C8B-B14F-4D97-AF65-F5344CB8AC3E}">
        <p14:creationId xmlns:p14="http://schemas.microsoft.com/office/powerpoint/2010/main" val="2449835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D96BD515-A766-4A06-A7BD-F68C33D17D92}"/>
              </a:ext>
            </a:extLst>
          </p:cNvPr>
          <p:cNvSpPr txBox="1">
            <a:spLocks/>
          </p:cNvSpPr>
          <p:nvPr/>
        </p:nvSpPr>
        <p:spPr>
          <a:xfrm>
            <a:off x="1836811" y="1779566"/>
            <a:ext cx="96294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First ever</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1973 Health Start opened the first IN SCHOOL clinic at Mechanic Arts H.S.</a:t>
            </a:r>
          </a:p>
          <a:p>
            <a:pPr marL="0" marR="0" lvl="0" indent="0" algn="l" defTabSz="457200" rtl="0" eaLnBrk="1" fontAlgn="auto" latinLnBrk="0" hangingPunct="1">
              <a:lnSpc>
                <a:spcPct val="100000"/>
              </a:lnSpc>
              <a:spcBef>
                <a:spcPct val="0"/>
              </a:spcBef>
              <a:spcAft>
                <a:spcPts val="0"/>
              </a:spcAft>
              <a:buClrTx/>
              <a:buSzTx/>
              <a:buFontTx/>
              <a:buNone/>
              <a:tabLst/>
              <a:defRPr/>
            </a:pP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Today we have clinics in 10 schools</a:t>
            </a:r>
          </a:p>
        </p:txBody>
      </p:sp>
    </p:spTree>
    <p:extLst>
      <p:ext uri="{BB962C8B-B14F-4D97-AF65-F5344CB8AC3E}">
        <p14:creationId xmlns:p14="http://schemas.microsoft.com/office/powerpoint/2010/main" val="234147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839193"/>
            <a:ext cx="8911687"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belong to the National Assembly of School Based Clinics since the inceptions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of that entity</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are NOW part of the new Minnesota Assembly of School Based Clinics</a:t>
            </a:r>
          </a:p>
        </p:txBody>
      </p:sp>
    </p:spTree>
    <p:extLst>
      <p:ext uri="{BB962C8B-B14F-4D97-AF65-F5344CB8AC3E}">
        <p14:creationId xmlns:p14="http://schemas.microsoft.com/office/powerpoint/2010/main" val="4225723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839193"/>
            <a:ext cx="105438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Who do we serve?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4000 unique clients each year</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Many remain after graduation</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Open to adolescents 13-22 whether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school or not</a:t>
            </a:r>
          </a:p>
        </p:txBody>
      </p:sp>
    </p:spTree>
    <p:extLst>
      <p:ext uri="{BB962C8B-B14F-4D97-AF65-F5344CB8AC3E}">
        <p14:creationId xmlns:p14="http://schemas.microsoft.com/office/powerpoint/2010/main" val="163559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8D18-B2DF-4832-A9A4-D4F93DAFE005}"/>
              </a:ext>
            </a:extLst>
          </p:cNvPr>
          <p:cNvSpPr>
            <a:spLocks noGrp="1"/>
          </p:cNvSpPr>
          <p:nvPr>
            <p:ph type="title"/>
          </p:nvPr>
        </p:nvSpPr>
        <p:spPr/>
        <p:txBody>
          <a:bodyPr/>
          <a:lstStyle/>
          <a:p>
            <a:r>
              <a:rPr lang="en-US" dirty="0"/>
              <a:t>Eliminating Health Disparities Initiative (EHDI)</a:t>
            </a:r>
          </a:p>
        </p:txBody>
      </p:sp>
      <p:sp>
        <p:nvSpPr>
          <p:cNvPr id="3" name="Content Placeholder 2">
            <a:extLst>
              <a:ext uri="{FF2B5EF4-FFF2-40B4-BE49-F238E27FC236}">
                <a16:creationId xmlns:a16="http://schemas.microsoft.com/office/drawing/2014/main" id="{70C334F1-602C-465A-B897-F138233EE940}"/>
              </a:ext>
            </a:extLst>
          </p:cNvPr>
          <p:cNvSpPr>
            <a:spLocks noGrp="1"/>
          </p:cNvSpPr>
          <p:nvPr>
            <p:ph idx="1"/>
          </p:nvPr>
        </p:nvSpPr>
        <p:spPr/>
        <p:txBody>
          <a:bodyPr/>
          <a:lstStyle/>
          <a:p>
            <a:r>
              <a:rPr lang="en-US" dirty="0"/>
              <a:t>Established in 2001 by the Minnesota State Legislature</a:t>
            </a:r>
          </a:p>
          <a:p>
            <a:r>
              <a:rPr lang="en-US" dirty="0"/>
              <a:t>EHDI invests about $5 million dollars annually in community initiatives</a:t>
            </a:r>
          </a:p>
          <a:p>
            <a:pPr lvl="1"/>
            <a:r>
              <a:rPr lang="en-US" dirty="0"/>
              <a:t>EHDI Grantee projects are grounded in community knowledge and wisdom</a:t>
            </a:r>
          </a:p>
          <a:p>
            <a:r>
              <a:rPr lang="en-US" dirty="0"/>
              <a:t>Address health inequities for populations of color and American Indians across 8 different priority health areas (PHAs)</a:t>
            </a:r>
          </a:p>
          <a:p>
            <a:pPr lvl="1"/>
            <a:r>
              <a:rPr lang="en-US" dirty="0"/>
              <a:t>Breast and cervical cancer screening, diabetes, heart disease and stroke, HIV/AIDS and sexually-transmitted infections (STIs), immunizations for adults and children, infant mortality, teen pregnancy, unintentional injury and violence</a:t>
            </a:r>
          </a:p>
          <a:p>
            <a:endParaRPr lang="en-US" dirty="0"/>
          </a:p>
        </p:txBody>
      </p:sp>
    </p:spTree>
    <p:extLst>
      <p:ext uri="{BB962C8B-B14F-4D97-AF65-F5344CB8AC3E}">
        <p14:creationId xmlns:p14="http://schemas.microsoft.com/office/powerpoint/2010/main" val="243884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839193"/>
            <a:ext cx="105438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addition</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teach Comprehensive Human Sexuality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3 community schools and many of those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students use our clinic services as well</a:t>
            </a:r>
          </a:p>
        </p:txBody>
      </p:sp>
    </p:spTree>
    <p:extLst>
      <p:ext uri="{BB962C8B-B14F-4D97-AF65-F5344CB8AC3E}">
        <p14:creationId xmlns:p14="http://schemas.microsoft.com/office/powerpoint/2010/main" val="546399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567895"/>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Influencing Health of the Community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communities with SBCs, health status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of teens is vastly improved</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communities without,  teens tend to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not have access to health care.</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4282406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2156940"/>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What makes an SBC work?</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Traditional barriers to health care are removed.</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Our long term Mantra:</a:t>
            </a:r>
          </a:p>
        </p:txBody>
      </p:sp>
    </p:spTree>
    <p:extLst>
      <p:ext uri="{BB962C8B-B14F-4D97-AF65-F5344CB8AC3E}">
        <p14:creationId xmlns:p14="http://schemas.microsoft.com/office/powerpoint/2010/main" val="2815923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4695469" y="2698766"/>
            <a:ext cx="2730264" cy="1460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AAA</a:t>
            </a: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49881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895683"/>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Accessible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 bring services to young people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No transportation needs or costs</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No time away from school</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Parents do not need to miss work to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bring their child to a health facility</a:t>
            </a:r>
          </a:p>
        </p:txBody>
      </p:sp>
      <p:sp>
        <p:nvSpPr>
          <p:cNvPr id="5" name="Title 1">
            <a:extLst>
              <a:ext uri="{FF2B5EF4-FFF2-40B4-BE49-F238E27FC236}">
                <a16:creationId xmlns:a16="http://schemas.microsoft.com/office/drawing/2014/main" id="{45D4781A-EE22-437C-8898-68989C3E95C9}"/>
              </a:ext>
            </a:extLst>
          </p:cNvPr>
          <p:cNvSpPr txBox="1">
            <a:spLocks/>
          </p:cNvSpPr>
          <p:nvPr/>
        </p:nvSpPr>
        <p:spPr>
          <a:xfrm>
            <a:off x="10516814" y="183775"/>
            <a:ext cx="1373735" cy="677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a:t>
            </a:r>
            <a:r>
              <a:rPr kumimoji="0" lang="en-US" sz="4000" b="1" i="0" u="none" strike="noStrike" kern="1200" cap="none" spc="0" normalizeH="0" baseline="0" noProof="0" dirty="0">
                <a:ln>
                  <a:noFill/>
                </a:ln>
                <a:solidFill>
                  <a:prstClr val="white">
                    <a:lumMod val="75000"/>
                  </a:prstClr>
                </a:solidFill>
                <a:effectLst/>
                <a:uLnTx/>
                <a:uFillTx/>
                <a:latin typeface="Century Gothic" panose="020B0502020202020204"/>
                <a:ea typeface="+mj-ea"/>
                <a:cs typeface="+mj-cs"/>
              </a:rPr>
              <a:t>AA</a:t>
            </a: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5126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2418198"/>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Available</a:t>
            </a: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We’re there when they are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3 school clinics stay open year round</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No cost to students or their families</a:t>
            </a:r>
          </a:p>
        </p:txBody>
      </p:sp>
      <p:sp>
        <p:nvSpPr>
          <p:cNvPr id="6" name="Title 1">
            <a:extLst>
              <a:ext uri="{FF2B5EF4-FFF2-40B4-BE49-F238E27FC236}">
                <a16:creationId xmlns:a16="http://schemas.microsoft.com/office/drawing/2014/main" id="{CF87E9F1-259B-42E6-AEAC-FCB4058A8983}"/>
              </a:ext>
            </a:extLst>
          </p:cNvPr>
          <p:cNvSpPr txBox="1">
            <a:spLocks/>
          </p:cNvSpPr>
          <p:nvPr/>
        </p:nvSpPr>
        <p:spPr>
          <a:xfrm>
            <a:off x="10516814" y="183775"/>
            <a:ext cx="1373735" cy="677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75000"/>
                  </a:prstClr>
                </a:solidFill>
                <a:effectLst/>
                <a:uLnTx/>
                <a:uFillTx/>
                <a:latin typeface="Century Gothic" panose="020B0502020202020204"/>
                <a:ea typeface="+mj-ea"/>
                <a:cs typeface="+mj-cs"/>
              </a:rPr>
              <a:t>A</a:t>
            </a:r>
            <a:r>
              <a:rPr kumimoji="0" lang="en-US" sz="4000" b="1" i="0" u="none" strike="noStrike" kern="1200" cap="none" spc="0" normalizeH="0" baseline="0" noProof="0" dirty="0">
                <a:ln>
                  <a:noFill/>
                </a:ln>
                <a:solidFill>
                  <a:prstClr val="black"/>
                </a:solidFill>
                <a:effectLst/>
                <a:uLnTx/>
                <a:uFillTx/>
                <a:latin typeface="Century Gothic" panose="020B0502020202020204"/>
                <a:ea typeface="+mj-ea"/>
                <a:cs typeface="+mj-cs"/>
              </a:rPr>
              <a:t>A</a:t>
            </a:r>
            <a:r>
              <a:rPr kumimoji="0" lang="en-US" sz="4000" b="1" i="0" u="none" strike="noStrike" kern="1200" cap="none" spc="0" normalizeH="0" baseline="0" noProof="0" dirty="0">
                <a:ln>
                  <a:noFill/>
                </a:ln>
                <a:solidFill>
                  <a:prstClr val="white">
                    <a:lumMod val="75000"/>
                  </a:prstClr>
                </a:solidFill>
                <a:effectLst/>
                <a:uLnTx/>
                <a:uFillTx/>
                <a:latin typeface="Century Gothic" panose="020B0502020202020204"/>
                <a:ea typeface="+mj-ea"/>
                <a:cs typeface="+mj-cs"/>
              </a:rPr>
              <a:t>A</a:t>
            </a: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18392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523890"/>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Acceptable</a:t>
            </a:r>
            <a:br>
              <a:rPr kumimoji="0" lang="en-US" sz="3200" b="1" i="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Teen friendly ( no running into Auntie)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Inclusive</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Confidential</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In the absence of judgement</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All staff have training, background and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experience in adolescent development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and working with teens</a:t>
            </a:r>
          </a:p>
        </p:txBody>
      </p:sp>
      <p:sp>
        <p:nvSpPr>
          <p:cNvPr id="5" name="Title 1">
            <a:extLst>
              <a:ext uri="{FF2B5EF4-FFF2-40B4-BE49-F238E27FC236}">
                <a16:creationId xmlns:a16="http://schemas.microsoft.com/office/drawing/2014/main" id="{5F25FD8A-0713-43CE-876C-75017410834C}"/>
              </a:ext>
            </a:extLst>
          </p:cNvPr>
          <p:cNvSpPr txBox="1">
            <a:spLocks/>
          </p:cNvSpPr>
          <p:nvPr/>
        </p:nvSpPr>
        <p:spPr>
          <a:xfrm>
            <a:off x="10516814" y="183775"/>
            <a:ext cx="1373735" cy="67748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75000"/>
                  </a:prstClr>
                </a:solidFill>
                <a:effectLst/>
                <a:uLnTx/>
                <a:uFillTx/>
                <a:latin typeface="Century Gothic" panose="020B0502020202020204"/>
                <a:ea typeface="+mj-ea"/>
                <a:cs typeface="+mj-cs"/>
              </a:rPr>
              <a:t>AA</a:t>
            </a:r>
            <a:r>
              <a:rPr kumimoji="0" lang="en-US" sz="4000" b="1" i="0" u="none" strike="noStrike" kern="1200" cap="none" spc="0" normalizeH="0" baseline="0" noProof="0" dirty="0">
                <a:ln>
                  <a:noFill/>
                </a:ln>
                <a:solidFill>
                  <a:prstClr val="black"/>
                </a:solidFill>
                <a:effectLst/>
                <a:uLnTx/>
                <a:uFillTx/>
                <a:latin typeface="Century Gothic" panose="020B0502020202020204"/>
                <a:ea typeface="+mj-ea"/>
                <a:cs typeface="+mj-cs"/>
              </a:rPr>
              <a:t>A</a:t>
            </a: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1"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964363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567895"/>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Comprehensive Care Integrated Team</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Medical Providers</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Behavioral Health with licensed therapists</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Registered Dietitians aided by a Fitness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	Instructor</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Health Educators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615110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1567895"/>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Health Educators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Reproductive Health</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Decision Making</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Risk Reduction</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Stress Management </a:t>
            </a:r>
          </a:p>
          <a:p>
            <a:pPr marL="457200" marR="0" lvl="0" indent="-4572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Self Advocacy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158622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1"/>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3973662" y="2156939"/>
            <a:ext cx="4244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Support</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Clinic Coordinators</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Medical Assistants</a:t>
            </a:r>
          </a:p>
        </p:txBody>
      </p:sp>
    </p:spTree>
    <p:extLst>
      <p:ext uri="{BB962C8B-B14F-4D97-AF65-F5344CB8AC3E}">
        <p14:creationId xmlns:p14="http://schemas.microsoft.com/office/powerpoint/2010/main" val="162636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7F3C-66B3-4B84-B76A-2A278E5BD6FF}"/>
              </a:ext>
            </a:extLst>
          </p:cNvPr>
          <p:cNvSpPr>
            <a:spLocks noGrp="1"/>
          </p:cNvSpPr>
          <p:nvPr>
            <p:ph type="title"/>
          </p:nvPr>
        </p:nvSpPr>
        <p:spPr/>
        <p:txBody>
          <a:bodyPr/>
          <a:lstStyle/>
          <a:p>
            <a:r>
              <a:rPr lang="en-US" dirty="0"/>
              <a:t>Levels of Change and Impact</a:t>
            </a:r>
          </a:p>
        </p:txBody>
      </p:sp>
      <p:sp>
        <p:nvSpPr>
          <p:cNvPr id="3" name="Content Placeholder 2">
            <a:extLst>
              <a:ext uri="{FF2B5EF4-FFF2-40B4-BE49-F238E27FC236}">
                <a16:creationId xmlns:a16="http://schemas.microsoft.com/office/drawing/2014/main" id="{AFF2BD8F-C9FC-4888-8535-E453877CAD9D}"/>
              </a:ext>
            </a:extLst>
          </p:cNvPr>
          <p:cNvSpPr>
            <a:spLocks noGrp="1"/>
          </p:cNvSpPr>
          <p:nvPr>
            <p:ph sz="half" idx="1"/>
          </p:nvPr>
        </p:nvSpPr>
        <p:spPr>
          <a:xfrm>
            <a:off x="838200" y="1825625"/>
            <a:ext cx="5181600" cy="4351338"/>
          </a:xfrm>
        </p:spPr>
        <p:txBody>
          <a:bodyPr>
            <a:normAutofit/>
          </a:bodyPr>
          <a:lstStyle/>
          <a:p>
            <a:r>
              <a:rPr lang="en-US" dirty="0"/>
              <a:t>Level 1</a:t>
            </a:r>
          </a:p>
          <a:p>
            <a:pPr lvl="1"/>
            <a:r>
              <a:rPr lang="en-US" dirty="0"/>
              <a:t>Health Promotion/Direct Service</a:t>
            </a:r>
          </a:p>
          <a:p>
            <a:r>
              <a:rPr lang="en-US" dirty="0"/>
              <a:t>Level 2</a:t>
            </a:r>
          </a:p>
          <a:p>
            <a:pPr lvl="1"/>
            <a:r>
              <a:rPr lang="en-US" dirty="0"/>
              <a:t>Organizational/Institutional Change</a:t>
            </a:r>
          </a:p>
          <a:p>
            <a:r>
              <a:rPr lang="en-US" dirty="0"/>
              <a:t>Level 3</a:t>
            </a:r>
          </a:p>
          <a:p>
            <a:pPr lvl="1"/>
            <a:r>
              <a:rPr lang="en-US" dirty="0"/>
              <a:t>Root Causes/Conditions for Health</a:t>
            </a:r>
          </a:p>
          <a:p>
            <a:pPr lvl="1"/>
            <a:endParaRPr lang="en-US" dirty="0"/>
          </a:p>
          <a:p>
            <a:pPr marL="457200" lvl="1" indent="0">
              <a:buNone/>
            </a:pPr>
            <a:endParaRPr lang="en-US" dirty="0"/>
          </a:p>
        </p:txBody>
      </p:sp>
      <p:sp>
        <p:nvSpPr>
          <p:cNvPr id="6" name="Content Placeholder 5">
            <a:extLst>
              <a:ext uri="{FF2B5EF4-FFF2-40B4-BE49-F238E27FC236}">
                <a16:creationId xmlns:a16="http://schemas.microsoft.com/office/drawing/2014/main" id="{1392AAA7-AB13-4902-AF26-D9E35DDC528E}"/>
              </a:ext>
            </a:extLst>
          </p:cNvPr>
          <p:cNvSpPr>
            <a:spLocks noGrp="1"/>
          </p:cNvSpPr>
          <p:nvPr>
            <p:ph sz="half" idx="2"/>
          </p:nvPr>
        </p:nvSpPr>
        <p:spPr/>
        <p:txBody>
          <a:bodyPr>
            <a:normAutofit/>
          </a:bodyPr>
          <a:lstStyle/>
          <a:p>
            <a:r>
              <a:rPr lang="en-US" dirty="0"/>
              <a:t>During the COVID-19 pandemic, EHDI grantees:</a:t>
            </a:r>
          </a:p>
          <a:p>
            <a:pPr lvl="1"/>
            <a:r>
              <a:rPr lang="en-US" dirty="0"/>
              <a:t>Reached more than 650,000 individuals</a:t>
            </a:r>
          </a:p>
          <a:p>
            <a:pPr lvl="1"/>
            <a:r>
              <a:rPr lang="en-US" dirty="0"/>
              <a:t>Maintained 105 clinics in 24 cities across 10 counties</a:t>
            </a:r>
          </a:p>
          <a:p>
            <a:pPr lvl="1"/>
            <a:r>
              <a:rPr lang="en-US" dirty="0"/>
              <a:t>Opened 30+ new sites in 2020-2021</a:t>
            </a:r>
          </a:p>
          <a:p>
            <a:pPr lvl="1"/>
            <a:r>
              <a:rPr lang="en-US" dirty="0"/>
              <a:t>Worked with 120 students and 89 families</a:t>
            </a:r>
          </a:p>
          <a:p>
            <a:endParaRPr lang="en-US" dirty="0"/>
          </a:p>
        </p:txBody>
      </p:sp>
    </p:spTree>
    <p:extLst>
      <p:ext uri="{BB962C8B-B14F-4D97-AF65-F5344CB8AC3E}">
        <p14:creationId xmlns:p14="http://schemas.microsoft.com/office/powerpoint/2010/main" val="2783596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918588F6-B0B2-4510-8C7F-4DF87DD48F46}"/>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A3A7C06-B117-46B2-A374-8FAB135A938B}"/>
              </a:ext>
            </a:extLst>
          </p:cNvPr>
          <p:cNvSpPr txBox="1">
            <a:spLocks/>
          </p:cNvSpPr>
          <p:nvPr/>
        </p:nvSpPr>
        <p:spPr>
          <a:xfrm>
            <a:off x="1851325" y="884881"/>
            <a:ext cx="10340675" cy="25441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And…..</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Part of the fabric of the school.</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Teaching in the classrooms</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Participating in school activities</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Growth and change happens within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the context of relationship.</a:t>
            </a:r>
            <a:b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As a team we build relationships with the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young people we serve that last throughout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their school years and often beyond.</a:t>
            </a:r>
          </a:p>
        </p:txBody>
      </p:sp>
    </p:spTree>
    <p:extLst>
      <p:ext uri="{BB962C8B-B14F-4D97-AF65-F5344CB8AC3E}">
        <p14:creationId xmlns:p14="http://schemas.microsoft.com/office/powerpoint/2010/main" val="2154961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302" y="5470656"/>
            <a:ext cx="990599" cy="1158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1830308" y="1"/>
            <a:ext cx="8763000" cy="954107"/>
          </a:xfrm>
          <a:prstGeom prst="rect">
            <a:avLst/>
          </a:prstGeom>
          <a:noFill/>
        </p:spPr>
        <p:txBody>
          <a:bodyPr wrap="square" rtlCol="0">
            <a:spAutoFit/>
          </a:bodyPr>
          <a:lstStyle/>
          <a:p>
            <a:pPr defTabSz="914400"/>
            <a:r>
              <a:rPr lang="en-US" sz="2800" b="1" dirty="0">
                <a:solidFill>
                  <a:srgbClr val="F8F8F8"/>
                </a:solidFill>
                <a:latin typeface="Rockwell"/>
              </a:rPr>
              <a:t>High School for Recording Arts -                       Check </a:t>
            </a:r>
            <a:r>
              <a:rPr lang="en-US" sz="2800" b="1" dirty="0" err="1">
                <a:solidFill>
                  <a:srgbClr val="F8F8F8"/>
                </a:solidFill>
                <a:latin typeface="Rockwell"/>
              </a:rPr>
              <a:t>Yo</a:t>
            </a:r>
            <a:r>
              <a:rPr lang="en-US" sz="2800" b="1" dirty="0">
                <a:solidFill>
                  <a:srgbClr val="F8F8F8"/>
                </a:solidFill>
                <a:latin typeface="Rockwell"/>
              </a:rPr>
              <a:t>’ Self Health &amp; Wellness Center </a:t>
            </a:r>
          </a:p>
        </p:txBody>
      </p:sp>
      <p:pic>
        <p:nvPicPr>
          <p:cNvPr id="8" name="Picture 15"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318" y="1012340"/>
            <a:ext cx="665032" cy="8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6" name="Picture 2" descr="SarahSimmonsShowcase2011_065[1]"/>
          <p:cNvPicPr>
            <a:picLocks noChangeAspect="1" noChangeArrowheads="1"/>
          </p:cNvPicPr>
          <p:nvPr/>
        </p:nvPicPr>
        <p:blipFill>
          <a:blip r:embed="rId5" cstate="print">
            <a:lum bright="40000" contrast="40000"/>
            <a:extLst>
              <a:ext uri="{28A0092B-C50C-407E-A947-70E740481C1C}">
                <a14:useLocalDpi xmlns:a14="http://schemas.microsoft.com/office/drawing/2010/main" val="0"/>
              </a:ext>
            </a:extLst>
          </a:blip>
          <a:srcRect/>
          <a:stretch>
            <a:fillRect/>
          </a:stretch>
        </p:blipFill>
        <p:spPr bwMode="auto">
          <a:xfrm rot="1799755">
            <a:off x="7254004" y="1430735"/>
            <a:ext cx="2942997" cy="1762992"/>
          </a:xfrm>
          <a:prstGeom prst="rect">
            <a:avLst/>
          </a:prstGeom>
          <a:noFill/>
          <a:ln w="38100" algn="in">
            <a:solidFill>
              <a:srgbClr val="00B050"/>
            </a:solidFill>
            <a:miter lim="800000"/>
            <a:headEnd/>
            <a:tailEnd/>
          </a:ln>
          <a:effectLst>
            <a:prstShdw prst="shdw13" dist="53882" dir="13500000">
              <a:srgbClr val="CCCCCC">
                <a:alpha val="50000"/>
              </a:srgbClr>
            </a:prstShdw>
          </a:effectLst>
          <a:extLst>
            <a:ext uri="{909E8E84-426E-40DD-AFC4-6F175D3DCCD1}">
              <a14:hiddenFill xmlns:a14="http://schemas.microsoft.com/office/drawing/2010/main">
                <a:solidFill>
                  <a:srgbClr val="FFFFFF"/>
                </a:solidFill>
              </a14:hiddenFill>
            </a:ext>
          </a:extLst>
        </p:spPr>
      </p:pic>
      <p:pic>
        <p:nvPicPr>
          <p:cNvPr id="1027" name="Picture 3" descr="WAD2012 078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13318">
            <a:off x="2030753" y="1591853"/>
            <a:ext cx="3045922" cy="1986294"/>
          </a:xfrm>
          <a:prstGeom prst="rect">
            <a:avLst/>
          </a:prstGeom>
          <a:noFill/>
          <a:ln w="57150" algn="in">
            <a:solidFill>
              <a:srgbClr val="00B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3" name="Picture 9" descr="photo-17"/>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7539651" y="3032756"/>
            <a:ext cx="2696549" cy="3596430"/>
          </a:xfrm>
          <a:prstGeom prst="flowChartDocument">
            <a:avLst/>
          </a:prstGeom>
          <a:noFill/>
          <a:ln w="63500" algn="in">
            <a:solidFill>
              <a:srgbClr val="000000"/>
            </a:solidFill>
            <a:miter lim="800000"/>
            <a:headEnd/>
            <a:tailEnd/>
          </a:ln>
          <a:effectLst>
            <a:outerShdw dist="99190" dir="3011666" algn="ctr" rotWithShape="0">
              <a:srgbClr val="B2B2B2">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3" descr="has logo no words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4099" y="3032757"/>
            <a:ext cx="717420" cy="77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7675" y="1716965"/>
            <a:ext cx="2635382" cy="3410145"/>
          </a:xfrm>
          <a:prstGeom prst="rect">
            <a:avLst/>
          </a:prstGeom>
          <a:noFill/>
          <a:ln w="63500" algn="in">
            <a:solidFill>
              <a:srgbClr val="F2F2F2"/>
            </a:solidFill>
            <a:miter lim="800000"/>
            <a:headEnd/>
            <a:tailEnd/>
          </a:ln>
          <a:effectLst>
            <a:outerShdw dist="107763" dir="189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1036" name="irc_mi" descr="276936_175207312398_1302680519_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5538" y="5250605"/>
            <a:ext cx="779000" cy="1435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8821511" y="246895"/>
            <a:ext cx="1414689" cy="369332"/>
          </a:xfrm>
          <a:prstGeom prst="rect">
            <a:avLst/>
          </a:prstGeom>
          <a:noFill/>
        </p:spPr>
        <p:txBody>
          <a:bodyPr wrap="square" rtlCol="0">
            <a:spAutoFit/>
          </a:bodyPr>
          <a:lstStyle/>
          <a:p>
            <a:pPr defTabSz="914400"/>
            <a:r>
              <a:rPr lang="en-US" dirty="0">
                <a:solidFill>
                  <a:srgbClr val="F8F8F8"/>
                </a:solidFill>
                <a:latin typeface="Rockwell"/>
              </a:rPr>
              <a:t>Since 1992</a:t>
            </a:r>
          </a:p>
        </p:txBody>
      </p:sp>
    </p:spTree>
    <p:extLst>
      <p:ext uri="{BB962C8B-B14F-4D97-AF65-F5344CB8AC3E}">
        <p14:creationId xmlns:p14="http://schemas.microsoft.com/office/powerpoint/2010/main" val="213163201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4500000">
            <a:off x="1113384" y="3381627"/>
            <a:ext cx="5064953" cy="915111"/>
          </a:xfrm>
          <a:solidFill>
            <a:srgbClr val="00B050"/>
          </a:solidFill>
        </p:spPr>
        <p:txBody>
          <a:bodyPr>
            <a:normAutofit fontScale="90000"/>
          </a:bodyPr>
          <a:lstStyle/>
          <a:p>
            <a:r>
              <a:rPr lang="en-US" dirty="0">
                <a:solidFill>
                  <a:srgbClr val="000714"/>
                </a:solidFill>
              </a:rPr>
              <a:t>  </a:t>
            </a:r>
            <a:br>
              <a:rPr lang="en-US" dirty="0">
                <a:solidFill>
                  <a:srgbClr val="000714"/>
                </a:solidFill>
              </a:rPr>
            </a:br>
            <a:br>
              <a:rPr lang="en-US" dirty="0">
                <a:solidFill>
                  <a:srgbClr val="000714"/>
                </a:solidFill>
              </a:rPr>
            </a:br>
            <a:br>
              <a:rPr lang="en-US" dirty="0">
                <a:solidFill>
                  <a:srgbClr val="000714"/>
                </a:solidFill>
              </a:rPr>
            </a:br>
            <a:br>
              <a:rPr lang="en-US" dirty="0">
                <a:solidFill>
                  <a:srgbClr val="000714"/>
                </a:solidFill>
              </a:rPr>
            </a:br>
            <a:br>
              <a:rPr lang="en-US" dirty="0">
                <a:solidFill>
                  <a:srgbClr val="000714"/>
                </a:solidFill>
              </a:rPr>
            </a:br>
            <a:br>
              <a:rPr lang="en-US" dirty="0">
                <a:solidFill>
                  <a:srgbClr val="000714"/>
                </a:solidFill>
              </a:rPr>
            </a:br>
            <a:br>
              <a:rPr lang="en-US" dirty="0">
                <a:solidFill>
                  <a:srgbClr val="000714"/>
                </a:solidFill>
              </a:rPr>
            </a:br>
            <a:br>
              <a:rPr lang="en-US" dirty="0">
                <a:solidFill>
                  <a:srgbClr val="000714"/>
                </a:solidFill>
              </a:rPr>
            </a:br>
            <a:r>
              <a:rPr lang="en-US" dirty="0">
                <a:solidFill>
                  <a:srgbClr val="FFFF00"/>
                </a:solidFill>
              </a:rPr>
              <a:t>Up with protection,  </a:t>
            </a:r>
            <a:br>
              <a:rPr lang="en-US" dirty="0">
                <a:solidFill>
                  <a:srgbClr val="000714"/>
                </a:solidFill>
              </a:rPr>
            </a:br>
            <a:br>
              <a:rPr lang="en-US" dirty="0">
                <a:solidFill>
                  <a:srgbClr val="000714"/>
                </a:solidFill>
              </a:rPr>
            </a:br>
            <a:r>
              <a:rPr lang="en-US" dirty="0">
                <a:solidFill>
                  <a:srgbClr val="000714"/>
                </a:solidFill>
              </a:rPr>
              <a:t>down with infection.</a:t>
            </a:r>
          </a:p>
        </p:txBody>
      </p:sp>
      <p:sp>
        <p:nvSpPr>
          <p:cNvPr id="3" name="Content Placeholder 2"/>
          <p:cNvSpPr>
            <a:spLocks noGrp="1"/>
          </p:cNvSpPr>
          <p:nvPr>
            <p:ph idx="1"/>
          </p:nvPr>
        </p:nvSpPr>
        <p:spPr>
          <a:xfrm rot="900000">
            <a:off x="5431545" y="-169423"/>
            <a:ext cx="4658735" cy="5077623"/>
          </a:xfrm>
        </p:spPr>
        <p:txBody>
          <a:bodyPr>
            <a:normAutofit/>
          </a:bodyPr>
          <a:lstStyle/>
          <a:p>
            <a:pPr marL="0" indent="0">
              <a:spcAft>
                <a:spcPts val="0"/>
              </a:spcAft>
              <a:buNone/>
            </a:pPr>
            <a:r>
              <a:rPr lang="en-US" sz="4000" dirty="0">
                <a:solidFill>
                  <a:srgbClr val="F8F8F8"/>
                </a:solidFill>
              </a:rPr>
              <a:t>Teen Pregnancy HIV/AIDS/STI and </a:t>
            </a:r>
            <a:r>
              <a:rPr lang="en-US" sz="4000" dirty="0">
                <a:solidFill>
                  <a:srgbClr val="FFFF00"/>
                </a:solidFill>
              </a:rPr>
              <a:t>Prevention</a:t>
            </a:r>
            <a:r>
              <a:rPr lang="en-US" sz="4000" dirty="0">
                <a:solidFill>
                  <a:srgbClr val="F8F8F8"/>
                </a:solidFill>
              </a:rPr>
              <a:t> and </a:t>
            </a:r>
            <a:r>
              <a:rPr lang="en-US" sz="4000" dirty="0" err="1">
                <a:solidFill>
                  <a:srgbClr val="F8F8F8"/>
                </a:solidFill>
              </a:rPr>
              <a:t>Eduction</a:t>
            </a:r>
            <a:r>
              <a:rPr lang="en-US" sz="4000" dirty="0">
                <a:solidFill>
                  <a:srgbClr val="F8F8F8"/>
                </a:solidFill>
              </a:rPr>
              <a:t> </a:t>
            </a:r>
          </a:p>
        </p:txBody>
      </p:sp>
      <p:cxnSp>
        <p:nvCxnSpPr>
          <p:cNvPr id="7" name="Straight Arrow Connector 6"/>
          <p:cNvCxnSpPr/>
          <p:nvPr/>
        </p:nvCxnSpPr>
        <p:spPr>
          <a:xfrm flipV="1">
            <a:off x="2356757" y="152400"/>
            <a:ext cx="914400" cy="3124200"/>
          </a:xfrm>
          <a:prstGeom prst="straightConnector1">
            <a:avLst/>
          </a:prstGeom>
          <a:ln w="76200">
            <a:solidFill>
              <a:srgbClr val="000714"/>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356758" y="3483429"/>
            <a:ext cx="843643" cy="3200400"/>
          </a:xfrm>
          <a:prstGeom prst="straightConnector1">
            <a:avLst/>
          </a:prstGeom>
          <a:ln w="76200">
            <a:solidFill>
              <a:srgbClr val="000714"/>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prospect.rsc.org/blogs/cw/wp-content/uploads/2008/04/green-cond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356236">
            <a:off x="8134118" y="4381657"/>
            <a:ext cx="1985155" cy="18511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as logo no words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0939" y="5115746"/>
            <a:ext cx="49151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AutoShape 2" descr="Displaying HAS front edit.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FF0000"/>
              </a:solidFill>
              <a:latin typeface="Rockwell"/>
            </a:endParaRPr>
          </a:p>
        </p:txBody>
      </p:sp>
      <p:sp>
        <p:nvSpPr>
          <p:cNvPr id="5" name="AutoShape 4" descr="blob:https://mail.google.com/dc7eaf67-12c5-4903-99c7-01785635772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FF0000"/>
              </a:solidFill>
              <a:latin typeface="Rockwell"/>
            </a:endParaRPr>
          </a:p>
        </p:txBody>
      </p:sp>
      <p:sp>
        <p:nvSpPr>
          <p:cNvPr id="6" name="AutoShape 6" descr="blob:https://mail.google.com/dc7eaf67-12c5-4903-99c7-017856357722"/>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FF0000"/>
              </a:solidFill>
              <a:latin typeface="Rockwell"/>
            </a:endParaRPr>
          </a:p>
        </p:txBody>
      </p:sp>
      <p:sp>
        <p:nvSpPr>
          <p:cNvPr id="8" name="AutoShape 8" descr="blob:https://mail.google.com/dc7eaf67-12c5-4903-99c7-017856357722"/>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FF0000"/>
              </a:solidFill>
              <a:latin typeface="Rockwell"/>
            </a:endParaRPr>
          </a:p>
        </p:txBody>
      </p:sp>
      <p:sp>
        <p:nvSpPr>
          <p:cNvPr id="9" name="AutoShape 10" descr="blob:https://mail.google.com/dc7eaf67-12c5-4903-99c7-017856357722"/>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FF0000"/>
              </a:solidFill>
              <a:latin typeface="Rockwell"/>
            </a:endParaRPr>
          </a:p>
        </p:txBody>
      </p:sp>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740622"/>
            <a:ext cx="1905000" cy="294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561379"/>
      </p:ext>
    </p:extLst>
  </p:cSld>
  <p:clrMapOvr>
    <a:masterClrMapping/>
  </p:clrMapOvr>
  <p:transition advClick="0" advTm="7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304801"/>
            <a:ext cx="4876800" cy="646331"/>
          </a:xfrm>
          <a:prstGeom prst="rect">
            <a:avLst/>
          </a:prstGeom>
          <a:noFill/>
        </p:spPr>
        <p:txBody>
          <a:bodyPr wrap="square" rtlCol="0">
            <a:spAutoFit/>
          </a:bodyPr>
          <a:lstStyle/>
          <a:p>
            <a:pPr defTabSz="914400"/>
            <a:r>
              <a:rPr lang="en-US" sz="3600" b="1" dirty="0">
                <a:solidFill>
                  <a:srgbClr val="F8F8F8"/>
                </a:solidFill>
                <a:latin typeface="Rockwell"/>
              </a:rPr>
              <a:t>Our Programs </a:t>
            </a:r>
          </a:p>
        </p:txBody>
      </p:sp>
      <p:sp>
        <p:nvSpPr>
          <p:cNvPr id="4" name="Rectangle 3"/>
          <p:cNvSpPr/>
          <p:nvPr/>
        </p:nvSpPr>
        <p:spPr>
          <a:xfrm>
            <a:off x="2286000" y="1219201"/>
            <a:ext cx="3581400" cy="5447645"/>
          </a:xfrm>
          <a:prstGeom prst="rect">
            <a:avLst/>
          </a:prstGeom>
        </p:spPr>
        <p:txBody>
          <a:bodyPr wrap="square">
            <a:spAutoFit/>
          </a:bodyPr>
          <a:lstStyle/>
          <a:p>
            <a:pPr defTabSz="914400"/>
            <a:r>
              <a:rPr lang="en-US" b="1" kern="1400" dirty="0">
                <a:solidFill>
                  <a:srgbClr val="F8F8F8"/>
                </a:solidFill>
                <a:latin typeface="Calibri" panose="020F0502020204030204" pitchFamily="34" charset="0"/>
              </a:rPr>
              <a:t>HAS Program </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High school students</a:t>
            </a:r>
            <a:r>
              <a:rPr lang="en-US" sz="1200" kern="1400" dirty="0">
                <a:solidFill>
                  <a:srgbClr val="F8F8F8"/>
                </a:solidFill>
                <a:latin typeface="Calibri" panose="020F0502020204030204" pitchFamily="34" charset="0"/>
              </a:rPr>
              <a:t>, male and female, ages 14-24, who participate in </a:t>
            </a:r>
            <a:r>
              <a:rPr lang="en-US" sz="1200" i="1" kern="1400" dirty="0">
                <a:solidFill>
                  <a:srgbClr val="F8F8F8"/>
                </a:solidFill>
                <a:latin typeface="Calibri" panose="020F0502020204030204" pitchFamily="34" charset="0"/>
              </a:rPr>
              <a:t>vigorous</a:t>
            </a:r>
            <a:r>
              <a:rPr lang="en-US" sz="1200" kern="1400" dirty="0">
                <a:solidFill>
                  <a:srgbClr val="F8F8F8"/>
                </a:solidFill>
                <a:latin typeface="Calibri" panose="020F0502020204030204" pitchFamily="34" charset="0"/>
              </a:rPr>
              <a:t>, </a:t>
            </a:r>
            <a:r>
              <a:rPr lang="en-US" sz="1200" i="1" kern="1400" dirty="0">
                <a:solidFill>
                  <a:srgbClr val="F8F8F8"/>
                </a:solidFill>
                <a:latin typeface="Calibri" panose="020F0502020204030204" pitchFamily="34" charset="0"/>
              </a:rPr>
              <a:t>exciting</a:t>
            </a:r>
            <a:r>
              <a:rPr lang="en-US" sz="1200" kern="1400" dirty="0">
                <a:solidFill>
                  <a:srgbClr val="F8F8F8"/>
                </a:solidFill>
                <a:latin typeface="Calibri" panose="020F0502020204030204" pitchFamily="34" charset="0"/>
              </a:rPr>
              <a:t> and            </a:t>
            </a:r>
            <a:r>
              <a:rPr lang="en-US" sz="1200" i="1" kern="1400" dirty="0">
                <a:solidFill>
                  <a:srgbClr val="F8F8F8"/>
                </a:solidFill>
                <a:latin typeface="Calibri" panose="020F0502020204030204" pitchFamily="34" charset="0"/>
              </a:rPr>
              <a:t>imaginative</a:t>
            </a:r>
            <a:r>
              <a:rPr lang="en-US" sz="1200" kern="1400" dirty="0">
                <a:solidFill>
                  <a:srgbClr val="F8F8F8"/>
                </a:solidFill>
                <a:latin typeface="Calibri" panose="020F0502020204030204" pitchFamily="34" charset="0"/>
              </a:rPr>
              <a:t> classroom sessions in the areas of   sexual health, science, personal finance, music, and other pertinent topics of the day.</a:t>
            </a:r>
          </a:p>
          <a:p>
            <a:pPr defTabSz="914400"/>
            <a:r>
              <a:rPr lang="en-US" sz="1200" b="1" kern="1400" dirty="0">
                <a:solidFill>
                  <a:srgbClr val="F8F8F8"/>
                </a:solidFill>
                <a:latin typeface="Calibri" panose="020F0502020204030204" pitchFamily="34" charset="0"/>
              </a:rPr>
              <a:t> </a:t>
            </a:r>
            <a:endParaRPr lang="en-US" sz="1200" kern="1400" dirty="0">
              <a:solidFill>
                <a:srgbClr val="F8F8F8"/>
              </a:solidFill>
              <a:latin typeface="Calibri" panose="020F0502020204030204" pitchFamily="34" charset="0"/>
            </a:endParaRPr>
          </a:p>
          <a:p>
            <a:pPr defTabSz="914400"/>
            <a:r>
              <a:rPr lang="en-US" b="1" kern="1400" dirty="0">
                <a:solidFill>
                  <a:srgbClr val="F8F8F8"/>
                </a:solidFill>
                <a:latin typeface="Calibri" panose="020F0502020204030204" pitchFamily="34" charset="0"/>
              </a:rPr>
              <a:t>Check </a:t>
            </a:r>
            <a:r>
              <a:rPr lang="en-US" b="1" kern="1400" dirty="0" err="1">
                <a:solidFill>
                  <a:srgbClr val="F8F8F8"/>
                </a:solidFill>
                <a:latin typeface="Calibri" panose="020F0502020204030204" pitchFamily="34" charset="0"/>
              </a:rPr>
              <a:t>Yo</a:t>
            </a:r>
            <a:r>
              <a:rPr lang="en-US" b="1" kern="1400" dirty="0">
                <a:solidFill>
                  <a:srgbClr val="F8F8F8"/>
                </a:solidFill>
                <a:latin typeface="Calibri" panose="020F0502020204030204" pitchFamily="34" charset="0"/>
              </a:rPr>
              <a:t>’ Self Crew </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Peer educators</a:t>
            </a:r>
            <a:r>
              <a:rPr lang="en-US" sz="1200" kern="1400" dirty="0">
                <a:solidFill>
                  <a:srgbClr val="F8F8F8"/>
                </a:solidFill>
                <a:latin typeface="Calibri" panose="020F0502020204030204" pitchFamily="34" charset="0"/>
              </a:rPr>
              <a:t>, male and female, ages 14-24, who disseminate HIV/AIDS/STI and teenage pregnancy prevention information through social media, street outreach, and purpose-driven music. </a:t>
            </a:r>
          </a:p>
          <a:p>
            <a:pPr defTabSz="914400"/>
            <a:r>
              <a:rPr lang="en-US" sz="1200" b="1" kern="1400" dirty="0">
                <a:solidFill>
                  <a:srgbClr val="F8F8F8"/>
                </a:solidFill>
                <a:latin typeface="Calibri" panose="020F0502020204030204" pitchFamily="34" charset="0"/>
              </a:rPr>
              <a:t> </a:t>
            </a:r>
            <a:endParaRPr lang="en-US" sz="1200" kern="1400" dirty="0">
              <a:solidFill>
                <a:srgbClr val="F8F8F8"/>
              </a:solidFill>
              <a:latin typeface="Calibri" panose="020F0502020204030204" pitchFamily="34" charset="0"/>
            </a:endParaRPr>
          </a:p>
          <a:p>
            <a:pPr defTabSz="914400"/>
            <a:r>
              <a:rPr lang="en-US" b="1" kern="1400" dirty="0">
                <a:solidFill>
                  <a:srgbClr val="F8F8F8"/>
                </a:solidFill>
                <a:latin typeface="Calibri" panose="020F0502020204030204" pitchFamily="34" charset="0"/>
              </a:rPr>
              <a:t>SIHLE </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African American females</a:t>
            </a:r>
            <a:r>
              <a:rPr lang="en-US" sz="1200" kern="1400" dirty="0">
                <a:solidFill>
                  <a:srgbClr val="F8F8F8"/>
                </a:solidFill>
                <a:latin typeface="Calibri" panose="020F0502020204030204" pitchFamily="34" charset="0"/>
              </a:rPr>
              <a:t>, ages 14-18, participate in a Center for Disease Control (CDC)-approved evidence-based curriculum used to facilitate a culturally-specific, peer-led, intervention program aimed at reducing HIV-risk behaviors.  </a:t>
            </a:r>
          </a:p>
          <a:p>
            <a:pPr defTabSz="914400"/>
            <a:r>
              <a:rPr lang="en-US" sz="1200" b="1" kern="1400" dirty="0">
                <a:solidFill>
                  <a:srgbClr val="F8F8F8"/>
                </a:solidFill>
                <a:latin typeface="Calibri" panose="020F0502020204030204" pitchFamily="34" charset="0"/>
              </a:rPr>
              <a:t> </a:t>
            </a:r>
            <a:endParaRPr lang="en-US" sz="1200" kern="1400" dirty="0">
              <a:solidFill>
                <a:srgbClr val="F8F8F8"/>
              </a:solidFill>
              <a:latin typeface="Calibri" panose="020F0502020204030204" pitchFamily="34" charset="0"/>
            </a:endParaRPr>
          </a:p>
          <a:p>
            <a:pPr defTabSz="914400"/>
            <a:r>
              <a:rPr lang="en-US" b="1" kern="1400" dirty="0">
                <a:solidFill>
                  <a:srgbClr val="F8F8F8"/>
                </a:solidFill>
                <a:latin typeface="Calibri" panose="020F0502020204030204" pitchFamily="34" charset="0"/>
              </a:rPr>
              <a:t>Safer Choices</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High school students</a:t>
            </a:r>
            <a:r>
              <a:rPr lang="en-US" sz="1200" kern="1400" dirty="0">
                <a:solidFill>
                  <a:srgbClr val="F8F8F8"/>
                </a:solidFill>
                <a:latin typeface="Calibri" panose="020F0502020204030204" pitchFamily="34" charset="0"/>
              </a:rPr>
              <a:t>, male and female, participate in a CDC-approved, evidence-based curriculum about HIV/STI and teen pregnancy prevention, building communication skills around       delaying sex, and using condoms.  </a:t>
            </a:r>
          </a:p>
          <a:p>
            <a:pPr defTabSz="914400"/>
            <a:r>
              <a:rPr lang="en-US" sz="1200" kern="1400" dirty="0">
                <a:solidFill>
                  <a:srgbClr val="000000"/>
                </a:solidFill>
                <a:latin typeface="Calibri" panose="020F0502020204030204" pitchFamily="34" charset="0"/>
              </a:rPr>
              <a:t> </a:t>
            </a:r>
          </a:p>
        </p:txBody>
      </p:sp>
      <p:sp>
        <p:nvSpPr>
          <p:cNvPr id="5" name="Rectangle 4"/>
          <p:cNvSpPr/>
          <p:nvPr/>
        </p:nvSpPr>
        <p:spPr>
          <a:xfrm>
            <a:off x="6858000" y="1210491"/>
            <a:ext cx="3200400" cy="3046988"/>
          </a:xfrm>
          <a:prstGeom prst="rect">
            <a:avLst/>
          </a:prstGeom>
        </p:spPr>
        <p:txBody>
          <a:bodyPr wrap="square">
            <a:spAutoFit/>
          </a:bodyPr>
          <a:lstStyle/>
          <a:p>
            <a:pPr defTabSz="914400"/>
            <a:r>
              <a:rPr lang="en-US" b="1" kern="1400" dirty="0">
                <a:solidFill>
                  <a:srgbClr val="F8F8F8"/>
                </a:solidFill>
                <a:latin typeface="Calibri" panose="020F0502020204030204" pitchFamily="34" charset="0"/>
              </a:rPr>
              <a:t>SHARP</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High school students</a:t>
            </a:r>
            <a:r>
              <a:rPr lang="en-US" sz="1200" kern="1400" dirty="0">
                <a:solidFill>
                  <a:srgbClr val="F8F8F8"/>
                </a:solidFill>
                <a:latin typeface="Calibri" panose="020F0502020204030204" pitchFamily="34" charset="0"/>
              </a:rPr>
              <a:t>, male and female participate in an evidence-based intervention that incorporates videos, lecture, group discussion and activities to deepen STI/HIV knowledge, improve condom use, reduce teen pregnancy and alcohol use.</a:t>
            </a:r>
          </a:p>
          <a:p>
            <a:pPr defTabSz="914400"/>
            <a:r>
              <a:rPr lang="en-US" sz="1200" b="1" kern="1400" dirty="0">
                <a:solidFill>
                  <a:srgbClr val="F8F8F8"/>
                </a:solidFill>
                <a:latin typeface="Calibri" panose="020F0502020204030204" pitchFamily="34" charset="0"/>
              </a:rPr>
              <a:t> </a:t>
            </a:r>
            <a:endParaRPr lang="en-US" sz="1200" kern="1400" dirty="0">
              <a:solidFill>
                <a:srgbClr val="F8F8F8"/>
              </a:solidFill>
              <a:latin typeface="Calibri" panose="020F0502020204030204" pitchFamily="34" charset="0"/>
            </a:endParaRPr>
          </a:p>
          <a:p>
            <a:pPr defTabSz="914400"/>
            <a:r>
              <a:rPr lang="en-US" b="1" kern="1400" dirty="0">
                <a:solidFill>
                  <a:srgbClr val="F8F8F8"/>
                </a:solidFill>
                <a:latin typeface="Calibri" panose="020F0502020204030204" pitchFamily="34" charset="0"/>
              </a:rPr>
              <a:t>COVID-19</a:t>
            </a:r>
            <a:endParaRPr lang="en-US" kern="1400" dirty="0">
              <a:solidFill>
                <a:srgbClr val="F8F8F8"/>
              </a:solidFill>
              <a:latin typeface="Calibri" panose="020F0502020204030204" pitchFamily="34" charset="0"/>
            </a:endParaRPr>
          </a:p>
          <a:p>
            <a:pPr defTabSz="914400"/>
            <a:r>
              <a:rPr lang="en-US" sz="1200" b="1" kern="1400" dirty="0">
                <a:solidFill>
                  <a:srgbClr val="F8F8F8"/>
                </a:solidFill>
                <a:latin typeface="Calibri" panose="020F0502020204030204" pitchFamily="34" charset="0"/>
              </a:rPr>
              <a:t>Health Education and Health Promotion</a:t>
            </a:r>
          </a:p>
          <a:p>
            <a:pPr defTabSz="914400"/>
            <a:r>
              <a:rPr lang="en-US" sz="1200" kern="1400" dirty="0">
                <a:solidFill>
                  <a:srgbClr val="F8F8F8"/>
                </a:solidFill>
                <a:latin typeface="Calibri" panose="020F0502020204030204" pitchFamily="34" charset="0"/>
              </a:rPr>
              <a:t>Use social media and community outreach increase education about vaccination, testing, and prevention of COVID-19.  </a:t>
            </a:r>
          </a:p>
          <a:p>
            <a:pPr defTabSz="914400"/>
            <a:r>
              <a:rPr lang="en-US" sz="1200" kern="1400" dirty="0">
                <a:solidFill>
                  <a:srgbClr val="F8F8F8"/>
                </a:solidFill>
                <a:latin typeface="Calibri" panose="020F0502020204030204" pitchFamily="34" charset="0"/>
              </a:rPr>
              <a:t> </a:t>
            </a:r>
          </a:p>
          <a:p>
            <a:pPr defTabSz="914400"/>
            <a:r>
              <a:rPr lang="en-US" sz="1200" kern="1400" dirty="0">
                <a:solidFill>
                  <a:srgbClr val="F8F8F8"/>
                </a:solidFill>
                <a:latin typeface="Calibri" panose="020F0502020204030204" pitchFamily="34" charset="0"/>
              </a:rPr>
              <a:t> </a:t>
            </a:r>
          </a:p>
        </p:txBody>
      </p:sp>
      <p:pic>
        <p:nvPicPr>
          <p:cNvPr id="6" name="Picture 15" descr="logo">
            <a:extLst>
              <a:ext uri="{FF2B5EF4-FFF2-40B4-BE49-F238E27FC236}">
                <a16:creationId xmlns:a16="http://schemas.microsoft.com/office/drawing/2014/main" id="{23C4708F-493F-463B-9A59-A4C9ED9B8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292628"/>
            <a:ext cx="1676398" cy="20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447829105"/>
      </p:ext>
    </p:extLst>
  </p:cSld>
  <p:clrMapOvr>
    <a:masterClrMapping/>
  </p:clrMapOvr>
  <p:transition advClick="0" advTm="7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8456561">
            <a:off x="5452019" y="3493069"/>
            <a:ext cx="5445560" cy="1997131"/>
          </a:xfrm>
        </p:spPr>
        <p:txBody>
          <a:bodyPr>
            <a:normAutofit/>
          </a:bodyPr>
          <a:lstStyle/>
          <a:p>
            <a:r>
              <a:rPr lang="en-US" sz="6000" b="1" dirty="0">
                <a:solidFill>
                  <a:srgbClr val="F8F8F8"/>
                </a:solidFill>
              </a:rPr>
              <a:t>Youth Advocacy</a:t>
            </a:r>
          </a:p>
        </p:txBody>
      </p:sp>
      <p:sp>
        <p:nvSpPr>
          <p:cNvPr id="4" name="Text Placeholder 3"/>
          <p:cNvSpPr>
            <a:spLocks noGrp="1"/>
          </p:cNvSpPr>
          <p:nvPr>
            <p:ph type="body" sz="half" idx="2"/>
          </p:nvPr>
        </p:nvSpPr>
        <p:spPr>
          <a:xfrm rot="900000">
            <a:off x="1836576" y="4587231"/>
            <a:ext cx="4310915" cy="1203540"/>
          </a:xfrm>
        </p:spPr>
        <p:txBody>
          <a:bodyPr>
            <a:normAutofit fontScale="77500" lnSpcReduction="20000"/>
          </a:bodyPr>
          <a:lstStyle/>
          <a:p>
            <a:r>
              <a:rPr lang="en-US" sz="6600" b="1" dirty="0">
                <a:solidFill>
                  <a:srgbClr val="F8F8F8"/>
                </a:solidFill>
              </a:rPr>
              <a:t>Experiential</a:t>
            </a:r>
            <a:r>
              <a:rPr lang="en-US" sz="6600" b="1" dirty="0"/>
              <a:t> </a:t>
            </a:r>
          </a:p>
        </p:txBody>
      </p:sp>
      <p:pic>
        <p:nvPicPr>
          <p:cNvPr id="4098" name="Picture 2" descr="http://www.easyvectors.com/assets/images/vectors/afbig/jigsaw-puzzle-piece-clip-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002250">
            <a:off x="4447271" y="2794073"/>
            <a:ext cx="1832724" cy="14748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raftster.org/pictures/data/500/200964_17Jan12_jigsaw_red_puzzle_piece_clip_art_108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50815">
            <a:off x="3133951" y="1421469"/>
            <a:ext cx="1563701" cy="18720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us.123rf.com/400wm/400/400/shootzpics/shootzpics0903/shootzpics090300083/4422692-black-puzzle-pieces-on-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91325"/>
            <a:ext cx="2209800" cy="1475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as logo no words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2157522"/>
            <a:ext cx="368522" cy="399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3" descr="has logo no words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7878" y="3264777"/>
            <a:ext cx="49151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3" descr="has logo no words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1362146"/>
            <a:ext cx="49151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15"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1" y="5715001"/>
            <a:ext cx="835061" cy="10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132582613"/>
      </p:ext>
    </p:extLst>
  </p:cSld>
  <p:clrMapOvr>
    <a:masterClrMapping/>
  </p:clrMapOvr>
  <p:transition advClick="0" advTm="7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0A3A9C-CBED-491D-A23E-58FF3C06ACE4}"/>
              </a:ext>
            </a:extLst>
          </p:cNvPr>
          <p:cNvSpPr>
            <a:spLocks noGrp="1"/>
          </p:cNvSpPr>
          <p:nvPr>
            <p:ph type="body" sz="half" idx="2"/>
          </p:nvPr>
        </p:nvSpPr>
        <p:spPr>
          <a:xfrm rot="21059823">
            <a:off x="730151" y="260125"/>
            <a:ext cx="8154025" cy="3156562"/>
          </a:xfrm>
        </p:spPr>
        <p:txBody>
          <a:bodyPr>
            <a:noAutofit/>
          </a:bodyPr>
          <a:lstStyle/>
          <a:p>
            <a:r>
              <a:rPr lang="en-US" sz="4000" dirty="0">
                <a:solidFill>
                  <a:srgbClr val="000714"/>
                </a:solidFill>
                <a:highlight>
                  <a:srgbClr val="FFFF00"/>
                </a:highlight>
              </a:rPr>
              <a:t>MN Unemployment Law Challenged</a:t>
            </a:r>
          </a:p>
        </p:txBody>
      </p:sp>
      <p:sp>
        <p:nvSpPr>
          <p:cNvPr id="3" name="TextBox 2">
            <a:extLst>
              <a:ext uri="{FF2B5EF4-FFF2-40B4-BE49-F238E27FC236}">
                <a16:creationId xmlns:a16="http://schemas.microsoft.com/office/drawing/2014/main" id="{E00B7E97-DE07-41DD-AB43-F94A590240F4}"/>
              </a:ext>
            </a:extLst>
          </p:cNvPr>
          <p:cNvSpPr txBox="1"/>
          <p:nvPr/>
        </p:nvSpPr>
        <p:spPr>
          <a:xfrm>
            <a:off x="1752601" y="1981201"/>
            <a:ext cx="8754034" cy="2400657"/>
          </a:xfrm>
          <a:prstGeom prst="rect">
            <a:avLst/>
          </a:prstGeom>
          <a:noFill/>
        </p:spPr>
        <p:txBody>
          <a:bodyPr wrap="square" rtlCol="0">
            <a:spAutoFit/>
          </a:bodyPr>
          <a:lstStyle/>
          <a:p>
            <a:pPr defTabSz="914400"/>
            <a:r>
              <a:rPr lang="en-US" sz="1400" dirty="0">
                <a:solidFill>
                  <a:srgbClr val="000714"/>
                </a:solidFill>
                <a:latin typeface="Rockwell"/>
                <a:hlinkClick r:id="rId2">
                  <a:extLst>
                    <a:ext uri="{A12FA001-AC4F-418D-AE19-62706E023703}">
                      <ahyp:hlinkClr xmlns:ahyp="http://schemas.microsoft.com/office/drawing/2018/hyperlinkcolor" val="tx"/>
                    </a:ext>
                  </a:extLst>
                </a:hlinkClick>
              </a:rPr>
              <a:t>News Story: High school students receive unemployment benefits, now the state wants the money back</a:t>
            </a:r>
            <a:endParaRPr lang="en-US" sz="1400" dirty="0">
              <a:solidFill>
                <a:srgbClr val="000714"/>
              </a:solidFill>
              <a:latin typeface="Rockwell"/>
            </a:endParaRPr>
          </a:p>
          <a:p>
            <a:pPr defTabSz="914400"/>
            <a:r>
              <a:rPr lang="en-US" sz="2400" dirty="0">
                <a:solidFill>
                  <a:srgbClr val="000714"/>
                </a:solidFill>
                <a:latin typeface="Rockwell"/>
              </a:rPr>
              <a:t>https://www.youtube.com/watch?v=3tDWP29Doas&amp;t=44s</a:t>
            </a:r>
            <a:br>
              <a:rPr lang="en-US" dirty="0">
                <a:solidFill>
                  <a:srgbClr val="000714"/>
                </a:solidFill>
                <a:latin typeface="Rockwell"/>
              </a:rPr>
            </a:br>
            <a:endParaRPr lang="en-US" dirty="0">
              <a:solidFill>
                <a:srgbClr val="000714"/>
              </a:solidFill>
              <a:latin typeface="Rockwell"/>
            </a:endParaRPr>
          </a:p>
          <a:p>
            <a:pPr defTabSz="914400"/>
            <a:r>
              <a:rPr lang="en-US" sz="1200" dirty="0">
                <a:solidFill>
                  <a:srgbClr val="000714"/>
                </a:solidFill>
                <a:latin typeface="Rockwell"/>
                <a:hlinkClick r:id="rId3">
                  <a:extLst>
                    <a:ext uri="{A12FA001-AC4F-418D-AE19-62706E023703}">
                      <ahyp:hlinkClr xmlns:ahyp="http://schemas.microsoft.com/office/drawing/2018/hyperlinkcolor" val="tx"/>
                    </a:ext>
                  </a:extLst>
                </a:hlinkClick>
              </a:rPr>
              <a:t>News Story: Minnesota Court of Appeals allows high school students to receive pandemic unemployment assistance</a:t>
            </a:r>
            <a:endParaRPr lang="en-US" sz="1200" dirty="0">
              <a:solidFill>
                <a:srgbClr val="000714"/>
              </a:solidFill>
              <a:latin typeface="Rockwell"/>
            </a:endParaRPr>
          </a:p>
          <a:p>
            <a:pPr defTabSz="914400"/>
            <a:r>
              <a:rPr lang="en-US" sz="2400" dirty="0">
                <a:solidFill>
                  <a:srgbClr val="000714"/>
                </a:solidFill>
                <a:latin typeface="Rockwell"/>
              </a:rPr>
              <a:t>https://www.youtube.com/watch?v=FCW95F4msKE</a:t>
            </a:r>
            <a:br>
              <a:rPr lang="en-US" dirty="0">
                <a:solidFill>
                  <a:srgbClr val="000714"/>
                </a:solidFill>
                <a:latin typeface="Rockwell"/>
              </a:rPr>
            </a:br>
            <a:endParaRPr lang="en-US" dirty="0">
              <a:solidFill>
                <a:srgbClr val="000714"/>
              </a:solidFill>
              <a:latin typeface="Rockwell"/>
            </a:endParaRPr>
          </a:p>
          <a:p>
            <a:pPr defTabSz="914400"/>
            <a:r>
              <a:rPr lang="en-US" sz="1600" dirty="0">
                <a:solidFill>
                  <a:srgbClr val="000714"/>
                </a:solidFill>
                <a:latin typeface="Rockwell"/>
                <a:hlinkClick r:id="rId4">
                  <a:extLst>
                    <a:ext uri="{A12FA001-AC4F-418D-AE19-62706E023703}">
                      <ahyp:hlinkClr xmlns:ahyp="http://schemas.microsoft.com/office/drawing/2018/hyperlinkcolor" val="tx"/>
                    </a:ext>
                  </a:extLst>
                </a:hlinkClick>
              </a:rPr>
              <a:t>Panel: Pandemic unemployment assistance for Minnesota youth</a:t>
            </a:r>
            <a:endParaRPr lang="en-US" sz="1600" dirty="0">
              <a:solidFill>
                <a:srgbClr val="000714"/>
              </a:solidFill>
              <a:latin typeface="Rockwell"/>
            </a:endParaRPr>
          </a:p>
          <a:p>
            <a:pPr defTabSz="914400"/>
            <a:r>
              <a:rPr lang="en-US" sz="2400" dirty="0">
                <a:solidFill>
                  <a:srgbClr val="000714"/>
                </a:solidFill>
                <a:latin typeface="Rockwell"/>
              </a:rPr>
              <a:t>https://www.youtube.com/watch?v=Zzo38PQTCpk&amp;t=1s</a:t>
            </a:r>
          </a:p>
        </p:txBody>
      </p:sp>
      <p:sp>
        <p:nvSpPr>
          <p:cNvPr id="5" name="Rectangle 1">
            <a:extLst>
              <a:ext uri="{FF2B5EF4-FFF2-40B4-BE49-F238E27FC236}">
                <a16:creationId xmlns:a16="http://schemas.microsoft.com/office/drawing/2014/main" id="{B01E21C8-30B1-444C-9ED5-8721ACC530DB}"/>
              </a:ext>
            </a:extLst>
          </p:cNvPr>
          <p:cNvSpPr>
            <a:spLocks noChangeArrowheads="1"/>
          </p:cNvSpPr>
          <p:nvPr/>
        </p:nvSpPr>
        <p:spPr bwMode="auto">
          <a:xfrm>
            <a:off x="1558365" y="3436709"/>
            <a:ext cx="903343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hlinkClick r:id="rId5"/>
              </a:rPr>
              <a:t> </a:t>
            </a:r>
          </a:p>
          <a:p>
            <a:pPr defTabSz="914400" eaLnBrk="0" fontAlgn="base" hangingPunct="0">
              <a:spcBef>
                <a:spcPct val="0"/>
              </a:spcBef>
              <a:spcAft>
                <a:spcPct val="0"/>
              </a:spcAft>
            </a:pPr>
            <a:endParaRPr lang="en-US" altLang="en-US" dirty="0">
              <a:solidFill>
                <a:srgbClr val="FF0000"/>
              </a:solidFill>
              <a:latin typeface="Arial" panose="020B0604020202020204" pitchFamily="34" charset="0"/>
              <a:hlinkClick r:id="rId6"/>
            </a:endParaRPr>
          </a:p>
          <a:p>
            <a:pPr defTabSz="914400" eaLnBrk="0" fontAlgn="base" hangingPunct="0">
              <a:spcBef>
                <a:spcPct val="0"/>
              </a:spcBef>
              <a:spcAft>
                <a:spcPct val="0"/>
              </a:spcAft>
            </a:pPr>
            <a:r>
              <a:rPr lang="en-US" altLang="en-US" dirty="0">
                <a:solidFill>
                  <a:srgbClr val="FF0000"/>
                </a:solidFill>
                <a:latin typeface="Arial" panose="020B0604020202020204" pitchFamily="34" charset="0"/>
                <a:hlinkClick r:id="rId6"/>
              </a:rPr>
              <a:t>  </a:t>
            </a:r>
            <a:r>
              <a:rPr lang="en-US" altLang="en-US" sz="900" dirty="0">
                <a:solidFill>
                  <a:srgbClr val="FF0000"/>
                </a:solidFill>
                <a:latin typeface="Arial" panose="020B0604020202020204" pitchFamily="34" charset="0"/>
                <a:hlinkClick r:id="rId6"/>
              </a:rPr>
              <a:t>     </a:t>
            </a:r>
            <a:endParaRPr lang="en-US" altLang="en-US" dirty="0">
              <a:solidFill>
                <a:srgbClr val="FF0000"/>
              </a:solidFill>
              <a:latin typeface="Arial" panose="020B0604020202020204" pitchFamily="34" charset="0"/>
              <a:hlinkClick r:id="rId6"/>
            </a:endParaRPr>
          </a:p>
          <a:p>
            <a:pPr defTabSz="914400" eaLnBrk="0" fontAlgn="base" hangingPunct="0">
              <a:spcBef>
                <a:spcPct val="0"/>
              </a:spcBef>
              <a:spcAft>
                <a:spcPct val="0"/>
              </a:spcAft>
            </a:pPr>
            <a:r>
              <a:rPr lang="en-US" altLang="en-US" dirty="0">
                <a:solidFill>
                  <a:srgbClr val="FF0000"/>
                </a:solidFill>
                <a:latin typeface="Arial" panose="020B0604020202020204" pitchFamily="34" charset="0"/>
                <a:hlinkClick r:id="rId7"/>
              </a:rPr>
              <a:t> </a:t>
            </a:r>
            <a:r>
              <a:rPr lang="en-US" altLang="en-US" dirty="0">
                <a:solidFill>
                  <a:srgbClr val="FF0000"/>
                </a:solidFill>
                <a:latin typeface="Arial" panose="020B0604020202020204" pitchFamily="34" charset="0"/>
              </a:rPr>
              <a:t> </a:t>
            </a:r>
            <a:r>
              <a:rPr lang="en-US" altLang="en-US" sz="10800" dirty="0">
                <a:solidFill>
                  <a:srgbClr val="FF0000"/>
                </a:solidFill>
                <a:latin typeface="Arial" panose="020B0604020202020204" pitchFamily="34" charset="0"/>
                <a:hlinkClick r:id="rId7"/>
              </a:rPr>
              <a:t>        </a:t>
            </a:r>
            <a:endParaRPr lang="en-US" altLang="en-US" dirty="0">
              <a:solidFill>
                <a:srgbClr val="FF0000"/>
              </a:solidFill>
              <a:latin typeface="Arial" panose="020B0604020202020204" pitchFamily="34" charset="0"/>
              <a:hlinkClick r:id="rId7"/>
            </a:endParaRPr>
          </a:p>
          <a:p>
            <a:pPr defTabSz="914400" eaLnBrk="0" fontAlgn="base" hangingPunct="0">
              <a:spcBef>
                <a:spcPct val="0"/>
              </a:spcBef>
              <a:spcAft>
                <a:spcPct val="0"/>
              </a:spcAft>
            </a:pPr>
            <a:r>
              <a:rPr lang="en-US" altLang="en-US" dirty="0">
                <a:solidFill>
                  <a:srgbClr val="FF0000"/>
                </a:solidFill>
                <a:latin typeface="Arial" panose="020B0604020202020204" pitchFamily="34" charset="0"/>
                <a:hlinkClick r:id="rId7"/>
              </a:rPr>
              <a:t>  </a:t>
            </a:r>
            <a:r>
              <a:rPr lang="en-US" altLang="en-US" sz="900" dirty="0">
                <a:solidFill>
                  <a:srgbClr val="FF0000"/>
                </a:solidFill>
                <a:latin typeface="Arial" panose="020B0604020202020204" pitchFamily="34" charset="0"/>
                <a:hlinkClick r:id="rId7"/>
              </a:rPr>
              <a:t>     </a:t>
            </a:r>
            <a:endParaRPr lang="en-US" altLang="en-US" dirty="0">
              <a:solidFill>
                <a:srgbClr val="FF0000"/>
              </a:solidFill>
              <a:latin typeface="Arial" panose="020B0604020202020204" pitchFamily="34" charset="0"/>
              <a:hlinkClick r:id="rId7"/>
            </a:endParaRPr>
          </a:p>
          <a:p>
            <a:pPr defTabSz="914400" eaLnBrk="0" fontAlgn="base" hangingPunct="0">
              <a:spcBef>
                <a:spcPct val="0"/>
              </a:spcBef>
              <a:spcAft>
                <a:spcPct val="0"/>
              </a:spcAft>
            </a:pPr>
            <a:endParaRPr lang="en-US" altLang="en-US" dirty="0">
              <a:solidFill>
                <a:srgbClr val="FF0000"/>
              </a:solidFill>
              <a:latin typeface="Arial" panose="020B0604020202020204" pitchFamily="34" charset="0"/>
            </a:endParaRPr>
          </a:p>
        </p:txBody>
      </p:sp>
      <p:pic>
        <p:nvPicPr>
          <p:cNvPr id="1026" name="Picture 2">
            <a:hlinkClick r:id="rId5"/>
            <a:extLst>
              <a:ext uri="{FF2B5EF4-FFF2-40B4-BE49-F238E27FC236}">
                <a16:creationId xmlns:a16="http://schemas.microsoft.com/office/drawing/2014/main" id="{64F213D9-3881-4BF2-94E2-D66F3FCDD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5366" y="22860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6"/>
            <a:extLst>
              <a:ext uri="{FF2B5EF4-FFF2-40B4-BE49-F238E27FC236}">
                <a16:creationId xmlns:a16="http://schemas.microsoft.com/office/drawing/2014/main" id="{5627A9AE-31FB-4D4F-8959-ED8E2CB360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853840"/>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6"/>
            <a:extLst>
              <a:ext uri="{FF2B5EF4-FFF2-40B4-BE49-F238E27FC236}">
                <a16:creationId xmlns:a16="http://schemas.microsoft.com/office/drawing/2014/main" id="{018621F1-73F5-4F49-8AB3-CB963175AB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5365" y="4479924"/>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hlinkClick r:id="rId7"/>
            <a:extLst>
              <a:ext uri="{FF2B5EF4-FFF2-40B4-BE49-F238E27FC236}">
                <a16:creationId xmlns:a16="http://schemas.microsoft.com/office/drawing/2014/main" id="{58020702-41B4-4AD4-A12C-D4AA657142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53840"/>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7"/>
            <a:extLst>
              <a:ext uri="{FF2B5EF4-FFF2-40B4-BE49-F238E27FC236}">
                <a16:creationId xmlns:a16="http://schemas.microsoft.com/office/drawing/2014/main" id="{3AAF5E9E-037D-46F4-A6D0-00C32834A9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5365" y="6675437"/>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981571"/>
      </p:ext>
    </p:extLst>
  </p:cSld>
  <p:clrMapOvr>
    <a:masterClrMapping/>
  </p:clrMapOvr>
  <p:transition advClick="0" advTm="7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95AA1-30C1-456C-AF95-800FAF638051}"/>
              </a:ext>
            </a:extLst>
          </p:cNvPr>
          <p:cNvSpPr txBox="1"/>
          <p:nvPr/>
        </p:nvSpPr>
        <p:spPr>
          <a:xfrm>
            <a:off x="1676400" y="228600"/>
            <a:ext cx="8839200" cy="1046440"/>
          </a:xfrm>
          <a:prstGeom prst="rect">
            <a:avLst/>
          </a:prstGeom>
          <a:noFill/>
        </p:spPr>
        <p:txBody>
          <a:bodyPr wrap="square" rtlCol="0">
            <a:spAutoFit/>
          </a:bodyPr>
          <a:lstStyle/>
          <a:p>
            <a:pPr defTabSz="914400"/>
            <a:r>
              <a:rPr lang="en-US" sz="4400" dirty="0">
                <a:solidFill>
                  <a:srgbClr val="000714"/>
                </a:solidFill>
                <a:latin typeface="Rockwell"/>
              </a:rPr>
              <a:t>Youth Advocacy – Public Health</a:t>
            </a:r>
          </a:p>
          <a:p>
            <a:pPr defTabSz="914400"/>
            <a:endParaRPr lang="en-US" dirty="0">
              <a:solidFill>
                <a:srgbClr val="FF0000"/>
              </a:solidFill>
              <a:latin typeface="Rockwell"/>
            </a:endParaRPr>
          </a:p>
        </p:txBody>
      </p:sp>
      <p:sp>
        <p:nvSpPr>
          <p:cNvPr id="4" name="TextBox 3">
            <a:extLst>
              <a:ext uri="{FF2B5EF4-FFF2-40B4-BE49-F238E27FC236}">
                <a16:creationId xmlns:a16="http://schemas.microsoft.com/office/drawing/2014/main" id="{180D7A6E-E0ED-4EC4-A711-3D4801D8050C}"/>
              </a:ext>
            </a:extLst>
          </p:cNvPr>
          <p:cNvSpPr txBox="1"/>
          <p:nvPr/>
        </p:nvSpPr>
        <p:spPr>
          <a:xfrm>
            <a:off x="1718983" y="1447800"/>
            <a:ext cx="8754034" cy="4154984"/>
          </a:xfrm>
          <a:prstGeom prst="rect">
            <a:avLst/>
          </a:prstGeom>
          <a:noFill/>
        </p:spPr>
        <p:txBody>
          <a:bodyPr wrap="square" rtlCol="0">
            <a:spAutoFit/>
          </a:bodyPr>
          <a:lstStyle/>
          <a:p>
            <a:pPr marL="285750" indent="-285750" defTabSz="914400">
              <a:buFont typeface="Wingdings" panose="05000000000000000000" pitchFamily="2" charset="2"/>
              <a:buChar char="q"/>
            </a:pPr>
            <a:r>
              <a:rPr lang="en-US" sz="2400" dirty="0">
                <a:solidFill>
                  <a:srgbClr val="000714"/>
                </a:solidFill>
                <a:latin typeface="Rockwell"/>
              </a:rPr>
              <a:t>Housing, Employment, Education, Transportation, Racism, Safety, and Access (social determinants)</a:t>
            </a:r>
          </a:p>
          <a:p>
            <a:pPr defTabSz="914400"/>
            <a:endParaRPr lang="en-US" sz="2400" dirty="0">
              <a:solidFill>
                <a:srgbClr val="000714"/>
              </a:solidFill>
              <a:latin typeface="Rockwell"/>
            </a:endParaRPr>
          </a:p>
          <a:p>
            <a:pPr marL="285750" indent="-285750" defTabSz="914400">
              <a:buFont typeface="Wingdings" panose="05000000000000000000" pitchFamily="2" charset="2"/>
              <a:buChar char="q"/>
            </a:pPr>
            <a:r>
              <a:rPr lang="en-US" sz="2400" dirty="0">
                <a:solidFill>
                  <a:srgbClr val="000714"/>
                </a:solidFill>
                <a:latin typeface="Rockwell"/>
              </a:rPr>
              <a:t>Accountability</a:t>
            </a:r>
          </a:p>
          <a:p>
            <a:pPr marL="285750" indent="-285750" defTabSz="914400">
              <a:buFont typeface="Wingdings" panose="05000000000000000000" pitchFamily="2" charset="2"/>
              <a:buChar char="q"/>
            </a:pPr>
            <a:endParaRPr lang="en-US" sz="2400" dirty="0">
              <a:solidFill>
                <a:srgbClr val="000714"/>
              </a:solidFill>
              <a:latin typeface="Rockwell"/>
            </a:endParaRPr>
          </a:p>
          <a:p>
            <a:pPr marL="285750" indent="-285750" defTabSz="914400">
              <a:buFont typeface="Wingdings" panose="05000000000000000000" pitchFamily="2" charset="2"/>
              <a:buChar char="q"/>
            </a:pPr>
            <a:r>
              <a:rPr lang="en-US" sz="2400" dirty="0">
                <a:solidFill>
                  <a:srgbClr val="000714"/>
                </a:solidFill>
                <a:latin typeface="Rockwell"/>
              </a:rPr>
              <a:t>Peer to peer</a:t>
            </a:r>
          </a:p>
          <a:p>
            <a:pPr marL="285750" indent="-285750" defTabSz="914400">
              <a:buFont typeface="Wingdings" panose="05000000000000000000" pitchFamily="2" charset="2"/>
              <a:buChar char="q"/>
            </a:pPr>
            <a:endParaRPr lang="en-US" sz="2400" dirty="0">
              <a:solidFill>
                <a:srgbClr val="000714"/>
              </a:solidFill>
              <a:latin typeface="Rockwell"/>
            </a:endParaRPr>
          </a:p>
          <a:p>
            <a:pPr marL="285750" indent="-285750" defTabSz="914400">
              <a:buFont typeface="Wingdings" panose="05000000000000000000" pitchFamily="2" charset="2"/>
              <a:buChar char="q"/>
            </a:pPr>
            <a:r>
              <a:rPr lang="en-US" sz="2400" dirty="0">
                <a:solidFill>
                  <a:srgbClr val="000714"/>
                </a:solidFill>
                <a:latin typeface="Rockwell"/>
              </a:rPr>
              <a:t>MN Minor Consent Law</a:t>
            </a:r>
          </a:p>
          <a:p>
            <a:pPr marL="285750" indent="-285750" defTabSz="914400">
              <a:buFont typeface="Wingdings" panose="05000000000000000000" pitchFamily="2" charset="2"/>
              <a:buChar char="q"/>
            </a:pPr>
            <a:endParaRPr lang="en-US" sz="2400" dirty="0">
              <a:solidFill>
                <a:srgbClr val="000714"/>
              </a:solidFill>
              <a:latin typeface="Rockwell"/>
            </a:endParaRPr>
          </a:p>
          <a:p>
            <a:pPr marL="285750" indent="-285750" defTabSz="914400">
              <a:buFont typeface="Wingdings" panose="05000000000000000000" pitchFamily="2" charset="2"/>
              <a:buChar char="q"/>
            </a:pPr>
            <a:r>
              <a:rPr lang="en-US" sz="2400" dirty="0">
                <a:solidFill>
                  <a:srgbClr val="000714"/>
                </a:solidFill>
                <a:latin typeface="Rockwell"/>
              </a:rPr>
              <a:t>Legislator – elected official education</a:t>
            </a:r>
          </a:p>
          <a:p>
            <a:pPr defTabSz="914400"/>
            <a:endParaRPr lang="en-US" sz="2400" dirty="0">
              <a:solidFill>
                <a:srgbClr val="000714"/>
              </a:solidFill>
              <a:latin typeface="Rockwell"/>
            </a:endParaRPr>
          </a:p>
        </p:txBody>
      </p:sp>
      <p:pic>
        <p:nvPicPr>
          <p:cNvPr id="6" name="Picture 10">
            <a:extLst>
              <a:ext uri="{FF2B5EF4-FFF2-40B4-BE49-F238E27FC236}">
                <a16:creationId xmlns:a16="http://schemas.microsoft.com/office/drawing/2014/main" id="{A5349121-F3FD-4268-B19F-95396D9DC1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590801"/>
            <a:ext cx="2635382" cy="3410145"/>
          </a:xfrm>
          <a:prstGeom prst="rect">
            <a:avLst/>
          </a:prstGeom>
          <a:noFill/>
          <a:ln w="63500" algn="in">
            <a:solidFill>
              <a:srgbClr val="F2F2F2"/>
            </a:solidFill>
            <a:miter lim="800000"/>
            <a:headEnd/>
            <a:tailEnd/>
          </a:ln>
          <a:effectLst>
            <a:outerShdw dist="107763" dir="189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0194"/>
      </p:ext>
    </p:extLst>
  </p:cSld>
  <p:clrMapOvr>
    <a:masterClrMapping/>
  </p:clrMapOvr>
  <p:transition advClick="0" advTm="7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8D18-B2DF-4832-A9A4-D4F93DAFE005}"/>
              </a:ext>
            </a:extLst>
          </p:cNvPr>
          <p:cNvSpPr>
            <a:spLocks noGrp="1"/>
          </p:cNvSpPr>
          <p:nvPr>
            <p:ph type="ctrTitle"/>
          </p:nvPr>
        </p:nvSpPr>
        <p:spPr/>
        <p:txBody>
          <a:bodyPr/>
          <a:lstStyle/>
          <a:p>
            <a:r>
              <a:rPr lang="en-US" dirty="0"/>
              <a:t>Questions</a:t>
            </a:r>
          </a:p>
        </p:txBody>
      </p:sp>
      <p:sp>
        <p:nvSpPr>
          <p:cNvPr id="3" name="Content Placeholder 2">
            <a:extLst>
              <a:ext uri="{FF2B5EF4-FFF2-40B4-BE49-F238E27FC236}">
                <a16:creationId xmlns:a16="http://schemas.microsoft.com/office/drawing/2014/main" id="{70C334F1-602C-465A-B897-F138233EE940}"/>
              </a:ext>
            </a:extLst>
          </p:cNvPr>
          <p:cNvSpPr>
            <a:spLocks noGrp="1"/>
          </p:cNvSpPr>
          <p:nvPr>
            <p:ph type="subTitle" idx="1"/>
          </p:nvPr>
        </p:nvSpPr>
        <p:spPr/>
        <p:txBody>
          <a:bodyPr>
            <a:normAutofit lnSpcReduction="10000"/>
          </a:bodyPr>
          <a:lstStyle/>
          <a:p>
            <a:r>
              <a:rPr lang="en-US" dirty="0"/>
              <a:t>Centro Tyrone Guzman | Natty Hels (</a:t>
            </a:r>
            <a:r>
              <a:rPr lang="en-US" dirty="0">
                <a:hlinkClick r:id="rId3"/>
              </a:rPr>
              <a:t>nhels@centromn.org</a:t>
            </a:r>
            <a:r>
              <a:rPr lang="en-US" dirty="0"/>
              <a:t>)</a:t>
            </a:r>
          </a:p>
          <a:p>
            <a:r>
              <a:rPr lang="en-US" dirty="0"/>
              <a:t>EMERGE | Will Wallace (</a:t>
            </a:r>
            <a:r>
              <a:rPr lang="en-US" dirty="0">
                <a:hlinkClick r:id="rId4"/>
              </a:rPr>
              <a:t>WallaceW@emerge-mn.org</a:t>
            </a:r>
            <a:r>
              <a:rPr lang="en-US" dirty="0"/>
              <a:t>)</a:t>
            </a:r>
          </a:p>
          <a:p>
            <a:r>
              <a:rPr lang="en-US" dirty="0"/>
              <a:t>High School for Recording Arts | Juan Jackson (</a:t>
            </a:r>
            <a:r>
              <a:rPr lang="en-US" dirty="0">
                <a:hlinkClick r:id="rId5"/>
              </a:rPr>
              <a:t>jjackson@hsra.org</a:t>
            </a:r>
            <a:r>
              <a:rPr lang="en-US" dirty="0"/>
              <a:t>)</a:t>
            </a:r>
          </a:p>
          <a:p>
            <a:r>
              <a:rPr lang="en-US" dirty="0"/>
              <a:t>Minnesota Community Care | Sandy Naughton (</a:t>
            </a:r>
            <a:r>
              <a:rPr lang="en-US" dirty="0">
                <a:hlinkClick r:id="rId6"/>
              </a:rPr>
              <a:t>ssnaugh@mncare.org</a:t>
            </a:r>
            <a:r>
              <a:rPr lang="en-US" dirty="0"/>
              <a:t>)</a:t>
            </a:r>
          </a:p>
          <a:p>
            <a:endParaRPr lang="en-US" dirty="0"/>
          </a:p>
          <a:p>
            <a:endParaRPr lang="en-US" dirty="0"/>
          </a:p>
        </p:txBody>
      </p:sp>
    </p:spTree>
    <p:extLst>
      <p:ext uri="{BB962C8B-B14F-4D97-AF65-F5344CB8AC3E}">
        <p14:creationId xmlns:p14="http://schemas.microsoft.com/office/powerpoint/2010/main" val="234352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6D77-6DDC-4DDF-82BA-92B3A2151F70}"/>
              </a:ext>
            </a:extLst>
          </p:cNvPr>
          <p:cNvSpPr>
            <a:spLocks noGrp="1"/>
          </p:cNvSpPr>
          <p:nvPr>
            <p:ph type="title"/>
          </p:nvPr>
        </p:nvSpPr>
        <p:spPr/>
        <p:txBody>
          <a:bodyPr/>
          <a:lstStyle/>
          <a:p>
            <a:r>
              <a:rPr lang="en-US" dirty="0"/>
              <a:t>Youth Advocacy, Activism, and Leadership</a:t>
            </a:r>
          </a:p>
        </p:txBody>
      </p:sp>
      <p:sp>
        <p:nvSpPr>
          <p:cNvPr id="3" name="Content Placeholder 2">
            <a:extLst>
              <a:ext uri="{FF2B5EF4-FFF2-40B4-BE49-F238E27FC236}">
                <a16:creationId xmlns:a16="http://schemas.microsoft.com/office/drawing/2014/main" id="{342CB758-21C7-4D08-94FE-A186E144E481}"/>
              </a:ext>
            </a:extLst>
          </p:cNvPr>
          <p:cNvSpPr>
            <a:spLocks noGrp="1"/>
          </p:cNvSpPr>
          <p:nvPr>
            <p:ph sz="half" idx="1"/>
          </p:nvPr>
        </p:nvSpPr>
        <p:spPr/>
        <p:txBody>
          <a:bodyPr/>
          <a:lstStyle/>
          <a:p>
            <a:r>
              <a:rPr lang="en-US" dirty="0"/>
              <a:t>Youth care about violence, sexual health, the environment, other inequities, among many</a:t>
            </a:r>
          </a:p>
          <a:p>
            <a:r>
              <a:rPr lang="en-US" dirty="0"/>
              <a:t>Given the opportunity, youth can make positive changes</a:t>
            </a:r>
          </a:p>
          <a:p>
            <a:r>
              <a:rPr lang="en-US" dirty="0"/>
              <a:t>Address social determinants of health through leadership roles</a:t>
            </a:r>
          </a:p>
        </p:txBody>
      </p:sp>
      <p:sp>
        <p:nvSpPr>
          <p:cNvPr id="4" name="Content Placeholder 3">
            <a:extLst>
              <a:ext uri="{FF2B5EF4-FFF2-40B4-BE49-F238E27FC236}">
                <a16:creationId xmlns:a16="http://schemas.microsoft.com/office/drawing/2014/main" id="{D4D3E39E-444D-474F-BEF6-DD88D9E1D7C1}"/>
              </a:ext>
            </a:extLst>
          </p:cNvPr>
          <p:cNvSpPr>
            <a:spLocks noGrp="1"/>
          </p:cNvSpPr>
          <p:nvPr>
            <p:ph sz="half" idx="2"/>
          </p:nvPr>
        </p:nvSpPr>
        <p:spPr/>
        <p:txBody>
          <a:bodyPr/>
          <a:lstStyle/>
          <a:p>
            <a:r>
              <a:rPr lang="en-US" dirty="0"/>
              <a:t>Community-based initiatives</a:t>
            </a:r>
          </a:p>
          <a:p>
            <a:pPr lvl="1"/>
            <a:r>
              <a:rPr lang="en-US" dirty="0"/>
              <a:t>Manos Montessori</a:t>
            </a:r>
          </a:p>
          <a:p>
            <a:r>
              <a:rPr lang="en-US" dirty="0"/>
              <a:t>Youth leadership capacities</a:t>
            </a:r>
          </a:p>
          <a:p>
            <a:pPr lvl="1"/>
            <a:r>
              <a:rPr lang="en-US" dirty="0"/>
              <a:t>Food Shelf Project</a:t>
            </a:r>
          </a:p>
          <a:p>
            <a:pPr lvl="1"/>
            <a:r>
              <a:rPr lang="en-US" dirty="0"/>
              <a:t>SIHLE</a:t>
            </a:r>
          </a:p>
          <a:p>
            <a:r>
              <a:rPr lang="en-US" dirty="0"/>
              <a:t>Tackle power structures</a:t>
            </a:r>
          </a:p>
          <a:p>
            <a:pPr lvl="1"/>
            <a:r>
              <a:rPr lang="en-US" dirty="0"/>
              <a:t>Youth POWER</a:t>
            </a:r>
          </a:p>
        </p:txBody>
      </p:sp>
    </p:spTree>
    <p:extLst>
      <p:ext uri="{BB962C8B-B14F-4D97-AF65-F5344CB8AC3E}">
        <p14:creationId xmlns:p14="http://schemas.microsoft.com/office/powerpoint/2010/main" val="109056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1193" y="729658"/>
            <a:ext cx="11029616" cy="831513"/>
          </a:xfrm>
        </p:spPr>
        <p:txBody>
          <a:bodyPr/>
          <a:lstStyle/>
          <a:p>
            <a:r>
              <a:rPr lang="en-US" dirty="0"/>
              <a:t>CENTRO TYRONE GUZMAN – SINCE 1974</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6948" y="2339303"/>
            <a:ext cx="5648182" cy="3760412"/>
          </a:xfrm>
        </p:spPr>
      </p:pic>
      <p:sp>
        <p:nvSpPr>
          <p:cNvPr id="11" name="TextBox 10"/>
          <p:cNvSpPr txBox="1"/>
          <p:nvPr/>
        </p:nvSpPr>
        <p:spPr>
          <a:xfrm>
            <a:off x="6501160" y="2250095"/>
            <a:ext cx="4984595" cy="4278094"/>
          </a:xfrm>
          <a:prstGeom prst="rect">
            <a:avLst/>
          </a:prstGeom>
          <a:noFill/>
        </p:spPr>
        <p:txBody>
          <a:bodyPr wrap="square" rtlCol="0">
            <a:spAutoFit/>
          </a:bodyPr>
          <a:lstStyle/>
          <a:p>
            <a:pPr algn="just"/>
            <a:r>
              <a:rPr lang="es-ES" sz="1600" b="1" cap="all" dirty="0">
                <a:solidFill>
                  <a:srgbClr val="780605"/>
                </a:solidFill>
              </a:rPr>
              <a:t>OUR MISSION:</a:t>
            </a:r>
          </a:p>
          <a:p>
            <a:pPr algn="just"/>
            <a:r>
              <a:rPr lang="en-US" sz="1600" dirty="0">
                <a:solidFill>
                  <a:schemeClr val="tx1">
                    <a:lumMod val="65000"/>
                    <a:lumOff val="35000"/>
                  </a:schemeClr>
                </a:solidFill>
              </a:rPr>
              <a:t>Centro Tyrone Guzman is committed to the well-being of </a:t>
            </a:r>
            <a:r>
              <a:rPr lang="en-US" sz="1600" dirty="0" err="1">
                <a:solidFill>
                  <a:schemeClr val="tx1">
                    <a:lumMod val="65000"/>
                    <a:lumOff val="35000"/>
                  </a:schemeClr>
                </a:solidFill>
              </a:rPr>
              <a:t>Latine</a:t>
            </a:r>
            <a:r>
              <a:rPr lang="en-US" sz="1600" dirty="0">
                <a:solidFill>
                  <a:schemeClr val="tx1">
                    <a:lumMod val="65000"/>
                    <a:lumOff val="35000"/>
                  </a:schemeClr>
                </a:solidFill>
              </a:rPr>
              <a:t>* families through providing a holistic and intergenerational approach to education, health, and wellness.</a:t>
            </a:r>
          </a:p>
          <a:p>
            <a:pPr algn="just"/>
            <a:endParaRPr lang="es-ES" sz="1600" dirty="0">
              <a:solidFill>
                <a:schemeClr val="tx1">
                  <a:lumMod val="65000"/>
                  <a:lumOff val="35000"/>
                </a:schemeClr>
              </a:solidFill>
            </a:endParaRPr>
          </a:p>
          <a:p>
            <a:pPr algn="just"/>
            <a:r>
              <a:rPr lang="es-ES" sz="1600" b="1" cap="all" dirty="0">
                <a:solidFill>
                  <a:srgbClr val="780605"/>
                </a:solidFill>
              </a:rPr>
              <a:t>OUR VISION:</a:t>
            </a:r>
          </a:p>
          <a:p>
            <a:pPr algn="just"/>
            <a:r>
              <a:rPr lang="en-US" sz="1600" dirty="0">
                <a:solidFill>
                  <a:schemeClr val="tx1">
                    <a:lumMod val="65000"/>
                    <a:lumOff val="35000"/>
                  </a:schemeClr>
                </a:solidFill>
              </a:rPr>
              <a:t>Centro Tyrone Guzman envisions a vibrant, diverse and inclusive Latine community that belongs and contributes to the social and economic vitality of Minnesota.</a:t>
            </a:r>
          </a:p>
          <a:p>
            <a:pPr algn="just"/>
            <a:endParaRPr lang="es-ES" sz="1600" b="1" cap="all" dirty="0">
              <a:solidFill>
                <a:schemeClr val="tx1">
                  <a:lumMod val="65000"/>
                  <a:lumOff val="35000"/>
                </a:schemeClr>
              </a:solidFill>
            </a:endParaRPr>
          </a:p>
          <a:p>
            <a:pPr algn="just"/>
            <a:r>
              <a:rPr lang="es-ES" sz="1600" b="1" cap="all" dirty="0">
                <a:solidFill>
                  <a:srgbClr val="780605"/>
                </a:solidFill>
              </a:rPr>
              <a:t>OUR VALUES:</a:t>
            </a:r>
          </a:p>
          <a:p>
            <a:pPr marL="285750" indent="-285750" algn="just">
              <a:buFont typeface="Arial" panose="020B0604020202020204" pitchFamily="34" charset="0"/>
              <a:buChar char="•"/>
            </a:pPr>
            <a:r>
              <a:rPr lang="es-ES" sz="1600" dirty="0" err="1">
                <a:solidFill>
                  <a:schemeClr val="tx1">
                    <a:lumMod val="65000"/>
                    <a:lumOff val="35000"/>
                  </a:schemeClr>
                </a:solidFill>
              </a:rPr>
              <a:t>Inclusion</a:t>
            </a:r>
            <a:endParaRPr lang="es-ES" sz="1600" dirty="0">
              <a:solidFill>
                <a:schemeClr val="tx1">
                  <a:lumMod val="65000"/>
                  <a:lumOff val="35000"/>
                </a:schemeClr>
              </a:solidFill>
            </a:endParaRPr>
          </a:p>
          <a:p>
            <a:pPr marL="285750" indent="-285750" algn="just">
              <a:buFont typeface="Arial" panose="020B0604020202020204" pitchFamily="34" charset="0"/>
              <a:buChar char="•"/>
            </a:pPr>
            <a:r>
              <a:rPr lang="es-ES" sz="1600" dirty="0" err="1">
                <a:solidFill>
                  <a:schemeClr val="tx1">
                    <a:lumMod val="65000"/>
                    <a:lumOff val="35000"/>
                  </a:schemeClr>
                </a:solidFill>
              </a:rPr>
              <a:t>Respect</a:t>
            </a:r>
            <a:endParaRPr lang="es-ES" sz="1600" dirty="0">
              <a:solidFill>
                <a:schemeClr val="tx1">
                  <a:lumMod val="65000"/>
                  <a:lumOff val="35000"/>
                </a:schemeClr>
              </a:solidFill>
            </a:endParaRPr>
          </a:p>
          <a:p>
            <a:pPr marL="285750" indent="-285750" algn="just">
              <a:buFont typeface="Arial" panose="020B0604020202020204" pitchFamily="34" charset="0"/>
              <a:buChar char="•"/>
            </a:pPr>
            <a:r>
              <a:rPr lang="es-ES" sz="1600" dirty="0">
                <a:solidFill>
                  <a:schemeClr val="tx1">
                    <a:lumMod val="65000"/>
                    <a:lumOff val="35000"/>
                  </a:schemeClr>
                </a:solidFill>
              </a:rPr>
              <a:t>Social </a:t>
            </a:r>
            <a:r>
              <a:rPr lang="es-ES" sz="1600" dirty="0" err="1">
                <a:solidFill>
                  <a:schemeClr val="tx1">
                    <a:lumMod val="65000"/>
                    <a:lumOff val="35000"/>
                  </a:schemeClr>
                </a:solidFill>
              </a:rPr>
              <a:t>Change</a:t>
            </a:r>
            <a:endParaRPr lang="es-ES" sz="1600" dirty="0">
              <a:solidFill>
                <a:schemeClr val="tx1">
                  <a:lumMod val="65000"/>
                  <a:lumOff val="35000"/>
                </a:schemeClr>
              </a:solidFill>
            </a:endParaRPr>
          </a:p>
          <a:p>
            <a:pPr marL="285750" indent="-285750" algn="just">
              <a:buFont typeface="Arial" panose="020B0604020202020204" pitchFamily="34" charset="0"/>
              <a:buChar char="•"/>
            </a:pPr>
            <a:r>
              <a:rPr lang="es-ES" sz="1600" dirty="0" err="1">
                <a:solidFill>
                  <a:schemeClr val="tx1">
                    <a:lumMod val="65000"/>
                    <a:lumOff val="35000"/>
                  </a:schemeClr>
                </a:solidFill>
              </a:rPr>
              <a:t>Collaboration</a:t>
            </a:r>
            <a:endParaRPr lang="es-ES" sz="1600" dirty="0">
              <a:solidFill>
                <a:schemeClr val="tx1">
                  <a:lumMod val="65000"/>
                  <a:lumOff val="35000"/>
                </a:schemeClr>
              </a:solidFill>
            </a:endParaRPr>
          </a:p>
          <a:p>
            <a:pPr marL="285750" indent="-285750" algn="just">
              <a:buFont typeface="Arial" panose="020B0604020202020204" pitchFamily="34" charset="0"/>
              <a:buChar char="•"/>
            </a:pPr>
            <a:r>
              <a:rPr lang="es-ES" sz="1600" dirty="0" err="1">
                <a:solidFill>
                  <a:schemeClr val="tx1">
                    <a:lumMod val="65000"/>
                    <a:lumOff val="35000"/>
                  </a:schemeClr>
                </a:solidFill>
              </a:rPr>
              <a:t>Integrity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034" y="5698215"/>
            <a:ext cx="1892775" cy="829974"/>
          </a:xfrm>
          <a:prstGeom prst="rect">
            <a:avLst/>
          </a:prstGeom>
        </p:spPr>
      </p:pic>
    </p:spTree>
    <p:extLst>
      <p:ext uri="{BB962C8B-B14F-4D97-AF65-F5344CB8AC3E}">
        <p14:creationId xmlns:p14="http://schemas.microsoft.com/office/powerpoint/2010/main" val="21714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C762-C6DC-6D40-BFDC-35FE5BF26B72}"/>
              </a:ext>
            </a:extLst>
          </p:cNvPr>
          <p:cNvSpPr>
            <a:spLocks noGrp="1"/>
          </p:cNvSpPr>
          <p:nvPr>
            <p:ph type="title"/>
          </p:nvPr>
        </p:nvSpPr>
        <p:spPr/>
        <p:txBody>
          <a:bodyPr>
            <a:normAutofit/>
          </a:bodyPr>
          <a:lstStyle/>
          <a:p>
            <a:r>
              <a:rPr lang="en-US" sz="4000" dirty="0">
                <a:solidFill>
                  <a:srgbClr val="780605"/>
                </a:solidFill>
              </a:rPr>
              <a:t>Centro Tyrone Guzman Programs</a:t>
            </a:r>
          </a:p>
        </p:txBody>
      </p:sp>
      <p:sp>
        <p:nvSpPr>
          <p:cNvPr id="3" name="Subtitle 2">
            <a:extLst>
              <a:ext uri="{FF2B5EF4-FFF2-40B4-BE49-F238E27FC236}">
                <a16:creationId xmlns:a16="http://schemas.microsoft.com/office/drawing/2014/main" id="{DC15B43F-6019-0748-AD88-B5BED1672968}"/>
              </a:ext>
            </a:extLst>
          </p:cNvPr>
          <p:cNvSpPr>
            <a:spLocks noGrp="1"/>
          </p:cNvSpPr>
          <p:nvPr>
            <p:ph type="body" idx="4294967295"/>
          </p:nvPr>
        </p:nvSpPr>
        <p:spPr>
          <a:xfrm>
            <a:off x="480553" y="2236471"/>
            <a:ext cx="5896493" cy="3970712"/>
          </a:xfrm>
        </p:spPr>
        <p:txBody>
          <a:bodyPr>
            <a:normAutofit/>
          </a:bodyPr>
          <a:lstStyle/>
          <a:p>
            <a:r>
              <a:rPr lang="en-US" sz="1800" dirty="0">
                <a:solidFill>
                  <a:schemeClr val="accent6">
                    <a:lumMod val="75000"/>
                  </a:schemeClr>
                </a:solidFill>
              </a:rPr>
              <a:t>EARLY CHILDHOOD   -  YOUTH   -  ADULT &amp; AGING</a:t>
            </a:r>
          </a:p>
          <a:p>
            <a:r>
              <a:rPr lang="en-US" sz="1800" dirty="0">
                <a:solidFill>
                  <a:schemeClr val="tx1">
                    <a:lumMod val="65000"/>
                    <a:lumOff val="35000"/>
                  </a:schemeClr>
                </a:solidFill>
              </a:rPr>
              <a:t>Montessori influenced, </a:t>
            </a:r>
            <a:r>
              <a:rPr lang="en-US" sz="1800" b="1" dirty="0">
                <a:solidFill>
                  <a:srgbClr val="780605"/>
                </a:solidFill>
              </a:rPr>
              <a:t>intergenerational</a:t>
            </a:r>
            <a:r>
              <a:rPr lang="en-US" sz="1800" dirty="0">
                <a:solidFill>
                  <a:schemeClr val="tx1">
                    <a:lumMod val="65000"/>
                    <a:lumOff val="35000"/>
                  </a:schemeClr>
                </a:solidFill>
              </a:rPr>
              <a:t> </a:t>
            </a:r>
          </a:p>
          <a:p>
            <a:pPr marL="0" indent="0">
              <a:buNone/>
            </a:pPr>
            <a:r>
              <a:rPr lang="en-US" sz="1800" dirty="0">
                <a:solidFill>
                  <a:schemeClr val="tx1">
                    <a:lumMod val="65000"/>
                    <a:lumOff val="35000"/>
                  </a:schemeClr>
                </a:solidFill>
              </a:rPr>
              <a:t>     and holistic approach</a:t>
            </a:r>
          </a:p>
          <a:p>
            <a:pPr algn="just"/>
            <a:r>
              <a:rPr lang="en-US" dirty="0">
                <a:solidFill>
                  <a:schemeClr val="tx1">
                    <a:lumMod val="65000"/>
                    <a:lumOff val="35000"/>
                  </a:schemeClr>
                </a:solidFill>
              </a:rPr>
              <a:t>Our programs have a broad definition </a:t>
            </a:r>
          </a:p>
          <a:p>
            <a:pPr marL="0" indent="0" algn="just">
              <a:buNone/>
            </a:pPr>
            <a:r>
              <a:rPr lang="en-US" dirty="0">
                <a:solidFill>
                  <a:schemeClr val="tx1">
                    <a:lumMod val="65000"/>
                    <a:lumOff val="35000"/>
                  </a:schemeClr>
                </a:solidFill>
              </a:rPr>
              <a:t>     of well being that includes:</a:t>
            </a:r>
          </a:p>
          <a:p>
            <a:pPr marL="781200" lvl="1" indent="-457200" algn="just">
              <a:buFont typeface="Arial" panose="020B0604020202020204" pitchFamily="34" charset="0"/>
              <a:buChar char="•"/>
            </a:pPr>
            <a:r>
              <a:rPr lang="en-US" dirty="0">
                <a:solidFill>
                  <a:schemeClr val="tx1">
                    <a:lumMod val="65000"/>
                    <a:lumOff val="35000"/>
                  </a:schemeClr>
                </a:solidFill>
              </a:rPr>
              <a:t>Physical</a:t>
            </a:r>
          </a:p>
          <a:p>
            <a:pPr marL="781200" lvl="1" indent="-457200" algn="just">
              <a:buFont typeface="Arial" panose="020B0604020202020204" pitchFamily="34" charset="0"/>
              <a:buChar char="•"/>
            </a:pPr>
            <a:r>
              <a:rPr lang="en-US" dirty="0">
                <a:solidFill>
                  <a:schemeClr val="tx1">
                    <a:lumMod val="65000"/>
                    <a:lumOff val="35000"/>
                  </a:schemeClr>
                </a:solidFill>
              </a:rPr>
              <a:t>Mental</a:t>
            </a:r>
          </a:p>
          <a:p>
            <a:pPr marL="781200" lvl="1" indent="-457200" algn="just">
              <a:buFont typeface="Arial" panose="020B0604020202020204" pitchFamily="34" charset="0"/>
              <a:buChar char="•"/>
            </a:pPr>
            <a:r>
              <a:rPr lang="en-US" dirty="0">
                <a:solidFill>
                  <a:schemeClr val="tx1">
                    <a:lumMod val="65000"/>
                    <a:lumOff val="35000"/>
                  </a:schemeClr>
                </a:solidFill>
              </a:rPr>
              <a:t>Spiritual</a:t>
            </a:r>
          </a:p>
          <a:p>
            <a:pPr marL="781200" lvl="1" indent="-457200" algn="just">
              <a:buFont typeface="Arial" panose="020B0604020202020204" pitchFamily="34" charset="0"/>
              <a:buChar char="•"/>
            </a:pPr>
            <a:r>
              <a:rPr lang="en-US" dirty="0">
                <a:solidFill>
                  <a:schemeClr val="tx1">
                    <a:lumMod val="65000"/>
                    <a:lumOff val="35000"/>
                  </a:schemeClr>
                </a:solidFill>
              </a:rPr>
              <a:t>Social</a:t>
            </a:r>
            <a:endParaRPr lang="en-US" b="1" dirty="0">
              <a:solidFill>
                <a:schemeClr val="tx1">
                  <a:lumMod val="65000"/>
                  <a:lumOff val="35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595" y="2590927"/>
            <a:ext cx="5012915" cy="3333055"/>
          </a:xfrm>
          <a:prstGeom prst="rect">
            <a:avLst/>
          </a:prstGeom>
        </p:spPr>
      </p:pic>
    </p:spTree>
    <p:extLst>
      <p:ext uri="{BB962C8B-B14F-4D97-AF65-F5344CB8AC3E}">
        <p14:creationId xmlns:p14="http://schemas.microsoft.com/office/powerpoint/2010/main" val="2202476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327C55-1DDA-BB44-A560-F9AEDF112F12}"/>
              </a:ext>
            </a:extLst>
          </p:cNvPr>
          <p:cNvSpPr txBox="1"/>
          <p:nvPr/>
        </p:nvSpPr>
        <p:spPr>
          <a:xfrm>
            <a:off x="3220641" y="1604806"/>
            <a:ext cx="5375792" cy="923330"/>
          </a:xfrm>
          <a:prstGeom prst="rect">
            <a:avLst/>
          </a:prstGeom>
          <a:noFill/>
        </p:spPr>
        <p:txBody>
          <a:bodyPr wrap="square" rtlCol="0">
            <a:spAutoFit/>
          </a:bodyPr>
          <a:lstStyle/>
          <a:p>
            <a:pPr algn="ctr"/>
            <a:r>
              <a:rPr lang="en-US" sz="4400" dirty="0">
                <a:solidFill>
                  <a:srgbClr val="780605"/>
                </a:solidFill>
              </a:rPr>
              <a:t> </a:t>
            </a:r>
            <a:r>
              <a:rPr lang="en-US" sz="5400" b="1" dirty="0">
                <a:solidFill>
                  <a:schemeClr val="tx1">
                    <a:lumMod val="65000"/>
                    <a:lumOff val="35000"/>
                  </a:schemeClr>
                </a:solidFill>
              </a:rPr>
              <a:t>Chat Waterfall</a:t>
            </a:r>
            <a:endParaRPr lang="en-US" sz="4400" b="1" dirty="0">
              <a:solidFill>
                <a:schemeClr val="tx1">
                  <a:lumMod val="65000"/>
                  <a:lumOff val="35000"/>
                </a:schemeClr>
              </a:solidFill>
            </a:endParaRPr>
          </a:p>
        </p:txBody>
      </p:sp>
      <p:sp>
        <p:nvSpPr>
          <p:cNvPr id="3" name="Title 2"/>
          <p:cNvSpPr>
            <a:spLocks noGrp="1"/>
          </p:cNvSpPr>
          <p:nvPr>
            <p:ph type="title"/>
          </p:nvPr>
        </p:nvSpPr>
        <p:spPr>
          <a:xfrm>
            <a:off x="1535555" y="3124737"/>
            <a:ext cx="8745964" cy="689514"/>
          </a:xfrm>
        </p:spPr>
        <p:txBody>
          <a:bodyPr>
            <a:noAutofit/>
          </a:bodyPr>
          <a:lstStyle/>
          <a:p>
            <a:pPr algn="ctr"/>
            <a:r>
              <a:rPr lang="en-US" sz="4400" dirty="0"/>
              <a:t>What</a:t>
            </a:r>
            <a:r>
              <a:rPr lang="en-US" sz="4400" b="1" dirty="0"/>
              <a:t> motivates </a:t>
            </a:r>
            <a:r>
              <a:rPr lang="en-US" sz="4400" dirty="0"/>
              <a:t>youth</a:t>
            </a:r>
            <a:r>
              <a:rPr lang="en-US" sz="4400" b="1" dirty="0"/>
              <a:t>?</a:t>
            </a:r>
            <a:endParaRPr lang="en-US" sz="4400" dirty="0"/>
          </a:p>
        </p:txBody>
      </p:sp>
    </p:spTree>
    <p:extLst>
      <p:ext uri="{BB962C8B-B14F-4D97-AF65-F5344CB8AC3E}">
        <p14:creationId xmlns:p14="http://schemas.microsoft.com/office/powerpoint/2010/main" val="292066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61534"/>
            <a:ext cx="11029616" cy="814410"/>
          </a:xfrm>
        </p:spPr>
        <p:txBody>
          <a:bodyPr>
            <a:normAutofit fontScale="90000"/>
          </a:bodyPr>
          <a:lstStyle/>
          <a:p>
            <a:r>
              <a:rPr lang="en-US" b="1" dirty="0"/>
              <a:t>Manos Montessori </a:t>
            </a:r>
            <a:r>
              <a:rPr lang="en-US" dirty="0"/>
              <a:t>(Montessori Hands) </a:t>
            </a:r>
            <a:br>
              <a:rPr lang="en-US" dirty="0"/>
            </a:br>
            <a:r>
              <a:rPr lang="en-US" sz="2000" dirty="0"/>
              <a:t>Intergenerational Microenterprise:</a:t>
            </a:r>
          </a:p>
        </p:txBody>
      </p:sp>
      <p:sp>
        <p:nvSpPr>
          <p:cNvPr id="3" name="Content Placeholder 2"/>
          <p:cNvSpPr>
            <a:spLocks noGrp="1"/>
          </p:cNvSpPr>
          <p:nvPr>
            <p:ph idx="1"/>
          </p:nvPr>
        </p:nvSpPr>
        <p:spPr>
          <a:xfrm>
            <a:off x="5720746" y="2723325"/>
            <a:ext cx="5806075" cy="3293936"/>
          </a:xfrm>
        </p:spPr>
        <p:txBody>
          <a:bodyPr>
            <a:normAutofit/>
          </a:bodyPr>
          <a:lstStyle/>
          <a:p>
            <a:pPr lvl="0"/>
            <a:r>
              <a:rPr lang="en-US" dirty="0">
                <a:solidFill>
                  <a:schemeClr val="tx1">
                    <a:lumMod val="65000"/>
                    <a:lumOff val="35000"/>
                  </a:schemeClr>
                </a:solidFill>
              </a:rPr>
              <a:t>Our intergenerational microenterprise is designed to support program participants (youth and elders) who want to:</a:t>
            </a:r>
          </a:p>
          <a:p>
            <a:pPr lvl="1">
              <a:buFont typeface="Arial" panose="020B0604020202020204" pitchFamily="34" charset="0"/>
              <a:buChar char="•"/>
            </a:pPr>
            <a:r>
              <a:rPr lang="en-US" sz="1800" dirty="0">
                <a:solidFill>
                  <a:schemeClr val="tx1">
                    <a:lumMod val="65000"/>
                    <a:lumOff val="35000"/>
                  </a:schemeClr>
                </a:solidFill>
              </a:rPr>
              <a:t>Learn a skill</a:t>
            </a:r>
          </a:p>
          <a:p>
            <a:pPr lvl="1">
              <a:buFont typeface="Arial" panose="020B0604020202020204" pitchFamily="34" charset="0"/>
              <a:buChar char="•"/>
            </a:pPr>
            <a:r>
              <a:rPr lang="en-US" sz="1800" dirty="0">
                <a:solidFill>
                  <a:schemeClr val="tx1">
                    <a:lumMod val="65000"/>
                    <a:lumOff val="35000"/>
                  </a:schemeClr>
                </a:solidFill>
              </a:rPr>
              <a:t>Share their wisdom / contribute to their community</a:t>
            </a:r>
          </a:p>
          <a:p>
            <a:pPr lvl="1">
              <a:buFont typeface="Arial" panose="020B0604020202020204" pitchFamily="34" charset="0"/>
              <a:buChar char="•"/>
            </a:pPr>
            <a:r>
              <a:rPr lang="en-US" sz="1800" dirty="0">
                <a:solidFill>
                  <a:schemeClr val="tx1">
                    <a:lumMod val="65000"/>
                    <a:lumOff val="35000"/>
                  </a:schemeClr>
                </a:solidFill>
              </a:rPr>
              <a:t>Share with peers / reduce their isolation</a:t>
            </a:r>
          </a:p>
          <a:p>
            <a:r>
              <a:rPr lang="en-US" dirty="0">
                <a:solidFill>
                  <a:schemeClr val="tx1">
                    <a:lumMod val="65000"/>
                    <a:lumOff val="35000"/>
                  </a:schemeClr>
                </a:solidFill>
              </a:rPr>
              <a:t>The program is Montessori influenced so each participant is encouraged to learn at their own pace.</a:t>
            </a:r>
          </a:p>
        </p:txBody>
      </p:sp>
      <p:sp>
        <p:nvSpPr>
          <p:cNvPr id="6" name="TextBox 5"/>
          <p:cNvSpPr txBox="1"/>
          <p:nvPr/>
        </p:nvSpPr>
        <p:spPr>
          <a:xfrm>
            <a:off x="445494" y="1938624"/>
            <a:ext cx="11263575" cy="923330"/>
          </a:xfrm>
          <a:prstGeom prst="rect">
            <a:avLst/>
          </a:prstGeom>
          <a:noFill/>
        </p:spPr>
        <p:txBody>
          <a:bodyPr wrap="square" rtlCol="0">
            <a:spAutoFit/>
          </a:bodyPr>
          <a:lstStyle/>
          <a:p>
            <a:pPr algn="just"/>
            <a:r>
              <a:rPr lang="en-US" dirty="0">
                <a:solidFill>
                  <a:schemeClr val="tx1">
                    <a:lumMod val="65000"/>
                    <a:lumOff val="35000"/>
                  </a:schemeClr>
                </a:solidFill>
              </a:rPr>
              <a:t>In the Manos Montessori Microenterprise, youth work with elders to develop, produce, and sell original Montessori Education Boxes, which are filled with Montessori-based learning activities that families can do with their young children at home.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708" y="6003511"/>
            <a:ext cx="1892775" cy="67284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981" r="15941"/>
          <a:stretch/>
        </p:blipFill>
        <p:spPr>
          <a:xfrm rot="5400000">
            <a:off x="1356607" y="2971719"/>
            <a:ext cx="3104953" cy="3230828"/>
          </a:xfrm>
          <a:prstGeom prst="rect">
            <a:avLst/>
          </a:prstGeom>
        </p:spPr>
      </p:pic>
    </p:spTree>
    <p:extLst>
      <p:ext uri="{BB962C8B-B14F-4D97-AF65-F5344CB8AC3E}">
        <p14:creationId xmlns:p14="http://schemas.microsoft.com/office/powerpoint/2010/main" val="3119816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49656"/>
            <a:ext cx="11029616" cy="814410"/>
          </a:xfrm>
        </p:spPr>
        <p:txBody>
          <a:bodyPr>
            <a:normAutofit fontScale="90000"/>
          </a:bodyPr>
          <a:lstStyle/>
          <a:p>
            <a:r>
              <a:rPr lang="en-US" b="1" dirty="0"/>
              <a:t>Manos Montessori </a:t>
            </a:r>
            <a:r>
              <a:rPr lang="en-US" dirty="0"/>
              <a:t>(Montessori Hands) </a:t>
            </a:r>
            <a:br>
              <a:rPr lang="en-US" dirty="0"/>
            </a:br>
            <a:r>
              <a:rPr lang="en-US" sz="2000" dirty="0"/>
              <a:t>Intergenerational Microenterprise:</a:t>
            </a:r>
            <a:endParaRPr lang="en-US" dirty="0"/>
          </a:p>
        </p:txBody>
      </p:sp>
      <p:sp>
        <p:nvSpPr>
          <p:cNvPr id="3" name="Content Placeholder 2"/>
          <p:cNvSpPr>
            <a:spLocks noGrp="1"/>
          </p:cNvSpPr>
          <p:nvPr>
            <p:ph idx="1"/>
          </p:nvPr>
        </p:nvSpPr>
        <p:spPr>
          <a:xfrm>
            <a:off x="581192" y="2043142"/>
            <a:ext cx="5242786" cy="4371278"/>
          </a:xfrm>
        </p:spPr>
        <p:txBody>
          <a:bodyPr>
            <a:normAutofit/>
          </a:bodyPr>
          <a:lstStyle/>
          <a:p>
            <a:pPr lvl="0"/>
            <a:r>
              <a:rPr lang="en-US" dirty="0">
                <a:solidFill>
                  <a:schemeClr val="tx1">
                    <a:lumMod val="65000"/>
                    <a:lumOff val="35000"/>
                  </a:schemeClr>
                </a:solidFill>
              </a:rPr>
              <a:t>Through the microenterprise, youth develop academic and life skills, while building relationships with peers and elders.</a:t>
            </a:r>
          </a:p>
          <a:p>
            <a:pPr lvl="0"/>
            <a:r>
              <a:rPr lang="en-US" dirty="0">
                <a:solidFill>
                  <a:schemeClr val="tx1">
                    <a:lumMod val="65000"/>
                    <a:lumOff val="35000"/>
                  </a:schemeClr>
                </a:solidFill>
              </a:rPr>
              <a:t>Our coordinators help youth look forward by preparing for college/careers, while their elders help them gain a greater understanding of their past. </a:t>
            </a:r>
          </a:p>
          <a:p>
            <a:pPr lvl="0"/>
            <a:r>
              <a:rPr lang="en-US" dirty="0">
                <a:solidFill>
                  <a:schemeClr val="tx1">
                    <a:lumMod val="65000"/>
                    <a:lumOff val="35000"/>
                  </a:schemeClr>
                </a:solidFill>
              </a:rPr>
              <a:t>As youth teach elders skills, such as technology and social media, they practice important life skills like self-expression and sequential thinking. </a:t>
            </a:r>
          </a:p>
          <a:p>
            <a:pPr lvl="0"/>
            <a:r>
              <a:rPr lang="en-US" dirty="0">
                <a:solidFill>
                  <a:schemeClr val="tx1">
                    <a:lumMod val="65000"/>
                    <a:lumOff val="35000"/>
                  </a:schemeClr>
                </a:solidFill>
              </a:rPr>
              <a:t>Youth and elders participate together in trainings in a variety of areas, such as teamwork, public speaking, sewing, and budgeting.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167" y="2511782"/>
            <a:ext cx="4103649" cy="30777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708" y="6003511"/>
            <a:ext cx="1892775" cy="672844"/>
          </a:xfrm>
          <a:prstGeom prst="rect">
            <a:avLst/>
          </a:prstGeom>
        </p:spPr>
      </p:pic>
    </p:spTree>
    <p:extLst>
      <p:ext uri="{BB962C8B-B14F-4D97-AF65-F5344CB8AC3E}">
        <p14:creationId xmlns:p14="http://schemas.microsoft.com/office/powerpoint/2010/main" val="350246113"/>
      </p:ext>
    </p:extLst>
  </p:cSld>
  <p:clrMapOvr>
    <a:masterClrMapping/>
  </p:clrMapOvr>
</p:sld>
</file>

<file path=ppt/theme/theme1.xml><?xml version="1.0" encoding="utf-8"?>
<a:theme xmlns:a="http://schemas.openxmlformats.org/drawingml/2006/main" name="Dividend">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Kilter">
  <a:themeElements>
    <a:clrScheme name="Custom 2">
      <a:dk1>
        <a:srgbClr val="FF0000"/>
      </a:dk1>
      <a:lt1>
        <a:srgbClr val="FF0000"/>
      </a:lt1>
      <a:dk2>
        <a:srgbClr val="FF0000"/>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{01D2E0BD-0FA3-364F-9189-2FC2398CCCB5}tf10001123</Template>
  <TotalTime>2780</TotalTime>
  <Words>1851</Words>
  <Application>Microsoft Office PowerPoint</Application>
  <PresentationFormat>Widescreen</PresentationFormat>
  <Paragraphs>194</Paragraphs>
  <Slides>37</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Arial</vt:lpstr>
      <vt:lpstr>Calibri</vt:lpstr>
      <vt:lpstr>Calibri Light</vt:lpstr>
      <vt:lpstr>Century Gothic</vt:lpstr>
      <vt:lpstr>Gill Sans MT</vt:lpstr>
      <vt:lpstr>Rockwell</vt:lpstr>
      <vt:lpstr>Symbol</vt:lpstr>
      <vt:lpstr>Wingdings</vt:lpstr>
      <vt:lpstr>Wingdings 2</vt:lpstr>
      <vt:lpstr>Wingdings 3</vt:lpstr>
      <vt:lpstr>Dividend</vt:lpstr>
      <vt:lpstr>Office Theme</vt:lpstr>
      <vt:lpstr>Wisp</vt:lpstr>
      <vt:lpstr>Kilter</vt:lpstr>
      <vt:lpstr>Creating environments where youth can thrive: Youth Advocacy, Activism, and Leadership in Addressing Social Determinants of Health</vt:lpstr>
      <vt:lpstr>Eliminating Health Disparities Initiative (EHDI)</vt:lpstr>
      <vt:lpstr>Levels of Change and Impact</vt:lpstr>
      <vt:lpstr>Youth Advocacy, Activism, and Leadership</vt:lpstr>
      <vt:lpstr>CENTRO TYRONE GUZMAN – SINCE 1974</vt:lpstr>
      <vt:lpstr>Centro Tyrone Guzman Programs</vt:lpstr>
      <vt:lpstr>What motivates youth?</vt:lpstr>
      <vt:lpstr>Manos Montessori (Montessori Hands)  Intergenerational Microenterprise:</vt:lpstr>
      <vt:lpstr>Manos Montessori (Montessori Hands)  Intergenerational Microenterprise:</vt:lpstr>
      <vt:lpstr>Manos Montessori (Montessori Hands)  Intergenerational Microenterprise:</vt:lpstr>
      <vt:lpstr>PowerPoint Presentation</vt:lpstr>
      <vt:lpstr>EMERGE</vt:lpstr>
      <vt:lpstr>Health Start School Based Clinics  A program of Minnesota Community Care </vt:lpstr>
      <vt:lpstr>Beginnings  First an MIC Program  Many prenatal patients were teens who were not keeping their appointments  So the Team went to the teens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Up with protection,    down with infection.</vt:lpstr>
      <vt:lpstr>PowerPoint Presentation</vt:lpstr>
      <vt:lpstr>Youth Advocacy</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rAICES YOUTH PROGRAMS</dc:title>
  <dc:creator>Microsoft Office User</dc:creator>
  <cp:lastModifiedBy>Cooney, Meredith (MDH)</cp:lastModifiedBy>
  <cp:revision>106</cp:revision>
  <dcterms:created xsi:type="dcterms:W3CDTF">2020-10-14T18:43:51Z</dcterms:created>
  <dcterms:modified xsi:type="dcterms:W3CDTF">2022-05-09T22:01:59Z</dcterms:modified>
</cp:coreProperties>
</file>