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56" r:id="rId2"/>
    <p:sldId id="277" r:id="rId3"/>
    <p:sldId id="278" r:id="rId4"/>
    <p:sldId id="274" r:id="rId5"/>
    <p:sldId id="265" r:id="rId6"/>
    <p:sldId id="268" r:id="rId7"/>
    <p:sldId id="279" r:id="rId8"/>
    <p:sldId id="280" r:id="rId9"/>
    <p:sldId id="281" r:id="rId10"/>
    <p:sldId id="283" r:id="rId11"/>
    <p:sldId id="284" r:id="rId12"/>
    <p:sldId id="271" r:id="rId13"/>
    <p:sldId id="275" r:id="rId14"/>
    <p:sldId id="267" r:id="rId15"/>
    <p:sldId id="272" r:id="rId16"/>
    <p:sldId id="264" r:id="rId17"/>
    <p:sldId id="285" r:id="rId18"/>
  </p:sldIdLst>
  <p:sldSz cx="9144000" cy="6858000" type="screen4x3"/>
  <p:notesSz cx="6858000" cy="9144000"/>
  <p:custDataLst>
    <p:tags r:id="rId21"/>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a:srgbClr val="FFFFC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318" autoAdjust="0"/>
  </p:normalViewPr>
  <p:slideViewPr>
    <p:cSldViewPr snapToGrid="0" snapToObjects="1">
      <p:cViewPr varScale="1">
        <p:scale>
          <a:sx n="87" d="100"/>
          <a:sy n="87" d="100"/>
        </p:scale>
        <p:origin x="222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FAD446-DB86-964E-BA3E-FB5747F835B6}" type="datetimeFigureOut">
              <a:rPr lang="en-US" smtClean="0"/>
              <a:t>5/9/2022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EB4B092-0716-2549-9FC3-361DBC424993}" type="slidenum">
              <a:rPr lang="en-US" smtClean="0"/>
              <a:t>‹#›</a:t>
            </a:fld>
            <a:endParaRPr lang="en-US"/>
          </a:p>
        </p:txBody>
      </p:sp>
    </p:spTree>
    <p:extLst>
      <p:ext uri="{BB962C8B-B14F-4D97-AF65-F5344CB8AC3E}">
        <p14:creationId xmlns:p14="http://schemas.microsoft.com/office/powerpoint/2010/main" val="72896359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973D10-58F2-264C-B950-00EAA6BA971E}" type="datetimeFigureOut">
              <a:rPr lang="en-US" smtClean="0"/>
              <a:t>5/9/2022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ED7C3A-3A48-564A-AB6C-2BBA3B686E6D}" type="slidenum">
              <a:rPr lang="en-US" smtClean="0"/>
              <a:t>‹#›</a:t>
            </a:fld>
            <a:endParaRPr lang="en-US"/>
          </a:p>
        </p:txBody>
      </p:sp>
    </p:spTree>
    <p:extLst>
      <p:ext uri="{BB962C8B-B14F-4D97-AF65-F5344CB8AC3E}">
        <p14:creationId xmlns:p14="http://schemas.microsoft.com/office/powerpoint/2010/main" val="383513302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1</a:t>
            </a:fld>
            <a:endParaRPr lang="en-US"/>
          </a:p>
        </p:txBody>
      </p:sp>
    </p:spTree>
    <p:extLst>
      <p:ext uri="{BB962C8B-B14F-4D97-AF65-F5344CB8AC3E}">
        <p14:creationId xmlns:p14="http://schemas.microsoft.com/office/powerpoint/2010/main" val="6282629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12</a:t>
            </a:fld>
            <a:endParaRPr lang="en-US"/>
          </a:p>
        </p:txBody>
      </p:sp>
    </p:spTree>
    <p:extLst>
      <p:ext uri="{BB962C8B-B14F-4D97-AF65-F5344CB8AC3E}">
        <p14:creationId xmlns:p14="http://schemas.microsoft.com/office/powerpoint/2010/main" val="32321644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14</a:t>
            </a:fld>
            <a:endParaRPr lang="en-US"/>
          </a:p>
        </p:txBody>
      </p:sp>
    </p:spTree>
    <p:extLst>
      <p:ext uri="{BB962C8B-B14F-4D97-AF65-F5344CB8AC3E}">
        <p14:creationId xmlns:p14="http://schemas.microsoft.com/office/powerpoint/2010/main" val="2454413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4</a:t>
            </a:fld>
            <a:endParaRPr lang="en-US"/>
          </a:p>
        </p:txBody>
      </p:sp>
    </p:spTree>
    <p:extLst>
      <p:ext uri="{BB962C8B-B14F-4D97-AF65-F5344CB8AC3E}">
        <p14:creationId xmlns:p14="http://schemas.microsoft.com/office/powerpoint/2010/main" val="2998467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5</a:t>
            </a:fld>
            <a:endParaRPr lang="en-US"/>
          </a:p>
        </p:txBody>
      </p:sp>
    </p:spTree>
    <p:extLst>
      <p:ext uri="{BB962C8B-B14F-4D97-AF65-F5344CB8AC3E}">
        <p14:creationId xmlns:p14="http://schemas.microsoft.com/office/powerpoint/2010/main" val="738279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6</a:t>
            </a:fld>
            <a:endParaRPr lang="en-US"/>
          </a:p>
        </p:txBody>
      </p:sp>
    </p:spTree>
    <p:extLst>
      <p:ext uri="{BB962C8B-B14F-4D97-AF65-F5344CB8AC3E}">
        <p14:creationId xmlns:p14="http://schemas.microsoft.com/office/powerpoint/2010/main" val="1382447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rtl="0" fontAlgn="base">
              <a:spcBef>
                <a:spcPts val="0"/>
              </a:spcBef>
              <a:spcAft>
                <a:spcPts val="0"/>
              </a:spcAft>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7</a:t>
            </a:fld>
            <a:endParaRPr lang="en-US"/>
          </a:p>
        </p:txBody>
      </p:sp>
    </p:spTree>
    <p:extLst>
      <p:ext uri="{BB962C8B-B14F-4D97-AF65-F5344CB8AC3E}">
        <p14:creationId xmlns:p14="http://schemas.microsoft.com/office/powerpoint/2010/main" val="4145469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ts val="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8</a:t>
            </a:fld>
            <a:endParaRPr lang="en-US"/>
          </a:p>
        </p:txBody>
      </p:sp>
    </p:spTree>
    <p:extLst>
      <p:ext uri="{BB962C8B-B14F-4D97-AF65-F5344CB8AC3E}">
        <p14:creationId xmlns:p14="http://schemas.microsoft.com/office/powerpoint/2010/main" val="309332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9</a:t>
            </a:fld>
            <a:endParaRPr lang="en-US"/>
          </a:p>
        </p:txBody>
      </p:sp>
    </p:spTree>
    <p:extLst>
      <p:ext uri="{BB962C8B-B14F-4D97-AF65-F5344CB8AC3E}">
        <p14:creationId xmlns:p14="http://schemas.microsoft.com/office/powerpoint/2010/main" val="405756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10</a:t>
            </a:fld>
            <a:endParaRPr lang="en-US"/>
          </a:p>
        </p:txBody>
      </p:sp>
    </p:spTree>
    <p:extLst>
      <p:ext uri="{BB962C8B-B14F-4D97-AF65-F5344CB8AC3E}">
        <p14:creationId xmlns:p14="http://schemas.microsoft.com/office/powerpoint/2010/main" val="2084572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ED7C3A-3A48-564A-AB6C-2BBA3B686E6D}" type="slidenum">
              <a:rPr lang="en-US" smtClean="0"/>
              <a:t>11</a:t>
            </a:fld>
            <a:endParaRPr lang="en-US"/>
          </a:p>
        </p:txBody>
      </p:sp>
    </p:spTree>
    <p:extLst>
      <p:ext uri="{BB962C8B-B14F-4D97-AF65-F5344CB8AC3E}">
        <p14:creationId xmlns:p14="http://schemas.microsoft.com/office/powerpoint/2010/main" val="156958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descr="Title:Closing_Bkg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9" name="Content Placeholder 8"/>
          <p:cNvSpPr>
            <a:spLocks noGrp="1"/>
          </p:cNvSpPr>
          <p:nvPr>
            <p:ph sz="quarter" idx="11" hasCustomPrompt="1"/>
          </p:nvPr>
        </p:nvSpPr>
        <p:spPr>
          <a:xfrm>
            <a:off x="429740" y="4215027"/>
            <a:ext cx="8229600" cy="528595"/>
          </a:xfrm>
          <a:prstGeom prst="rect">
            <a:avLst/>
          </a:prstGeom>
        </p:spPr>
        <p:txBody>
          <a:bodyPr/>
          <a:lstStyle>
            <a:lvl1pPr marL="0" indent="0">
              <a:buNone/>
              <a:defRPr b="0" baseline="0">
                <a:solidFill>
                  <a:schemeClr val="accent1"/>
                </a:solidFill>
              </a:defRPr>
            </a:lvl1pPr>
          </a:lstStyle>
          <a:p>
            <a:pPr lvl="0"/>
            <a:r>
              <a:rPr lang="en-US" dirty="0"/>
              <a:t>Subtitle | Contact Information</a:t>
            </a:r>
          </a:p>
        </p:txBody>
      </p:sp>
      <p:sp>
        <p:nvSpPr>
          <p:cNvPr id="13" name="Title 12"/>
          <p:cNvSpPr>
            <a:spLocks noGrp="1"/>
          </p:cNvSpPr>
          <p:nvPr>
            <p:ph type="title" hasCustomPrompt="1"/>
          </p:nvPr>
        </p:nvSpPr>
        <p:spPr>
          <a:xfrm>
            <a:off x="457200" y="981717"/>
            <a:ext cx="8229600" cy="2800824"/>
          </a:xfrm>
          <a:prstGeom prst="rect">
            <a:avLst/>
          </a:prstGeom>
        </p:spPr>
        <p:txBody>
          <a:bodyPr>
            <a:normAutofit/>
          </a:bodyPr>
          <a:lstStyle>
            <a:lvl1pPr>
              <a:defRPr sz="6200" cap="none" spc="200">
                <a:solidFill>
                  <a:schemeClr val="tx2"/>
                </a:solidFill>
              </a:defRPr>
            </a:lvl1pPr>
          </a:lstStyle>
          <a:p>
            <a:r>
              <a:rPr lang="en-US" dirty="0"/>
              <a:t>Title Goes Here</a:t>
            </a:r>
          </a:p>
        </p:txBody>
      </p:sp>
    </p:spTree>
    <p:extLst>
      <p:ext uri="{BB962C8B-B14F-4D97-AF65-F5344CB8AC3E}">
        <p14:creationId xmlns:p14="http://schemas.microsoft.com/office/powerpoint/2010/main" val="2531105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Column_Maroon">
    <p:spTree>
      <p:nvGrpSpPr>
        <p:cNvPr id="1" name=""/>
        <p:cNvGrpSpPr/>
        <p:nvPr/>
      </p:nvGrpSpPr>
      <p:grpSpPr>
        <a:xfrm>
          <a:off x="0" y="0"/>
          <a:ext cx="0" cy="0"/>
          <a:chOff x="0" y="0"/>
          <a:chExt cx="0" cy="0"/>
        </a:xfrm>
      </p:grpSpPr>
      <p:pic>
        <p:nvPicPr>
          <p:cNvPr id="8" name="Picture 7" descr="Maroon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2" name="Content Placeholder 8"/>
          <p:cNvSpPr>
            <a:spLocks noGrp="1"/>
          </p:cNvSpPr>
          <p:nvPr>
            <p:ph sz="quarter" idx="11"/>
          </p:nvPr>
        </p:nvSpPr>
        <p:spPr>
          <a:xfrm>
            <a:off x="457200" y="1376921"/>
            <a:ext cx="3881395" cy="4388879"/>
          </a:xfrm>
          <a:prstGeom prst="rect">
            <a:avLst/>
          </a:prstGeom>
        </p:spPr>
        <p:txBody>
          <a:bodyPr/>
          <a:lstStyle>
            <a:lvl1pPr>
              <a:buClr>
                <a:schemeClr val="bg2"/>
              </a:buClr>
              <a:defRPr>
                <a:solidFill>
                  <a:srgbClr val="FFFFFF"/>
                </a:solidFill>
              </a:defRPr>
            </a:lvl1pPr>
          </a:lstStyle>
          <a:p>
            <a:pPr lvl="0"/>
            <a:r>
              <a:rPr lang="en-US"/>
              <a:t>Click to edit Master text styles</a:t>
            </a:r>
          </a:p>
        </p:txBody>
      </p:sp>
      <p:sp>
        <p:nvSpPr>
          <p:cNvPr id="14" name="Content Placeholder 8"/>
          <p:cNvSpPr>
            <a:spLocks noGrp="1"/>
          </p:cNvSpPr>
          <p:nvPr>
            <p:ph sz="quarter" idx="12"/>
          </p:nvPr>
        </p:nvSpPr>
        <p:spPr>
          <a:xfrm>
            <a:off x="4805405" y="1376921"/>
            <a:ext cx="3881395" cy="4388879"/>
          </a:xfrm>
          <a:prstGeom prst="rect">
            <a:avLst/>
          </a:prstGeom>
        </p:spPr>
        <p:txBody>
          <a:bodyPr/>
          <a:lstStyle>
            <a:lvl1pPr>
              <a:buClr>
                <a:schemeClr val="bg2"/>
              </a:buClr>
              <a:defRPr>
                <a:solidFill>
                  <a:srgbClr val="FFFFFF"/>
                </a:solidFill>
              </a:defRPr>
            </a:lvl1pPr>
          </a:lstStyle>
          <a:p>
            <a:pPr lvl="0"/>
            <a:r>
              <a:rPr lang="en-US"/>
              <a:t>Click to edit Master text styles</a:t>
            </a:r>
          </a:p>
        </p:txBody>
      </p:sp>
      <p:sp>
        <p:nvSpPr>
          <p:cNvPr id="16"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lvl1pPr>
              <a:defRPr>
                <a:solidFill>
                  <a:srgbClr val="FFFFFF"/>
                </a:solidFill>
              </a:defRPr>
            </a:lvl1pPr>
          </a:lstStyle>
          <a:p>
            <a:r>
              <a:rPr lang="en-US"/>
              <a:t>Click to edit Master title style</a:t>
            </a:r>
            <a:endParaRPr lang="en-US" dirty="0"/>
          </a:p>
        </p:txBody>
      </p:sp>
      <p:sp>
        <p:nvSpPr>
          <p:cNvPr id="6"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FFFFFF"/>
                </a:solidFill>
              </a:defRPr>
            </a:lvl1pPr>
          </a:lstStyle>
          <a:p>
            <a:r>
              <a:rPr lang="en-US"/>
              <a:t>[Insert Program/Unit Title or Delete]</a:t>
            </a:r>
            <a:endParaRPr lang="en-US" dirty="0"/>
          </a:p>
        </p:txBody>
      </p:sp>
    </p:spTree>
    <p:extLst>
      <p:ext uri="{BB962C8B-B14F-4D97-AF65-F5344CB8AC3E}">
        <p14:creationId xmlns:p14="http://schemas.microsoft.com/office/powerpoint/2010/main" val="121294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Column_White">
    <p:spTree>
      <p:nvGrpSpPr>
        <p:cNvPr id="1" name=""/>
        <p:cNvGrpSpPr/>
        <p:nvPr/>
      </p:nvGrpSpPr>
      <p:grpSpPr>
        <a:xfrm>
          <a:off x="0" y="0"/>
          <a:ext cx="0" cy="0"/>
          <a:chOff x="0" y="0"/>
          <a:chExt cx="0" cy="0"/>
        </a:xfrm>
      </p:grpSpPr>
      <p:pic>
        <p:nvPicPr>
          <p:cNvPr id="8" name="Picture 7" descr="White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3" name="Content Placeholder 8"/>
          <p:cNvSpPr>
            <a:spLocks noGrp="1"/>
          </p:cNvSpPr>
          <p:nvPr>
            <p:ph sz="quarter" idx="11"/>
          </p:nvPr>
        </p:nvSpPr>
        <p:spPr>
          <a:xfrm>
            <a:off x="457201" y="1376921"/>
            <a:ext cx="2432908" cy="4388879"/>
          </a:xfrm>
          <a:prstGeom prst="rect">
            <a:avLst/>
          </a:prstGeom>
        </p:spPr>
        <p:txBody>
          <a:bodyPr/>
          <a:lstStyle/>
          <a:p>
            <a:pPr lvl="0"/>
            <a:r>
              <a:rPr lang="en-US"/>
              <a:t>Click to edit Master text styles</a:t>
            </a:r>
          </a:p>
        </p:txBody>
      </p:sp>
      <p:sp>
        <p:nvSpPr>
          <p:cNvPr id="16" name="Content Placeholder 8"/>
          <p:cNvSpPr>
            <a:spLocks noGrp="1"/>
          </p:cNvSpPr>
          <p:nvPr>
            <p:ph sz="quarter" idx="12"/>
          </p:nvPr>
        </p:nvSpPr>
        <p:spPr>
          <a:xfrm>
            <a:off x="6253892" y="1376921"/>
            <a:ext cx="2432908" cy="4388879"/>
          </a:xfrm>
          <a:prstGeom prst="rect">
            <a:avLst/>
          </a:prstGeom>
        </p:spPr>
        <p:txBody>
          <a:bodyPr/>
          <a:lstStyle/>
          <a:p>
            <a:pPr lvl="0"/>
            <a:r>
              <a:rPr lang="en-US"/>
              <a:t>Click to edit Master text styles</a:t>
            </a:r>
          </a:p>
        </p:txBody>
      </p:sp>
      <p:sp>
        <p:nvSpPr>
          <p:cNvPr id="17" name="Content Placeholder 8"/>
          <p:cNvSpPr>
            <a:spLocks noGrp="1"/>
          </p:cNvSpPr>
          <p:nvPr>
            <p:ph sz="quarter" idx="13"/>
          </p:nvPr>
        </p:nvSpPr>
        <p:spPr>
          <a:xfrm>
            <a:off x="3356919" y="1376921"/>
            <a:ext cx="2432908" cy="4388879"/>
          </a:xfrm>
          <a:prstGeom prst="rect">
            <a:avLst/>
          </a:prstGeom>
        </p:spPr>
        <p:txBody>
          <a:bodyPr/>
          <a:lstStyle/>
          <a:p>
            <a:pPr lvl="0"/>
            <a:r>
              <a:rPr lang="en-US"/>
              <a:t>Click to edit Master text styles</a:t>
            </a:r>
          </a:p>
        </p:txBody>
      </p:sp>
      <p:sp>
        <p:nvSpPr>
          <p:cNvPr id="19"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7"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822435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Column_Grey">
    <p:spTree>
      <p:nvGrpSpPr>
        <p:cNvPr id="1" name=""/>
        <p:cNvGrpSpPr/>
        <p:nvPr/>
      </p:nvGrpSpPr>
      <p:grpSpPr>
        <a:xfrm>
          <a:off x="0" y="0"/>
          <a:ext cx="0" cy="0"/>
          <a:chOff x="0" y="0"/>
          <a:chExt cx="0" cy="0"/>
        </a:xfrm>
      </p:grpSpPr>
      <p:pic>
        <p:nvPicPr>
          <p:cNvPr id="10" name="Picture 9" descr="Gray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4" name="Content Placeholder 8"/>
          <p:cNvSpPr>
            <a:spLocks noGrp="1"/>
          </p:cNvSpPr>
          <p:nvPr>
            <p:ph sz="quarter" idx="11"/>
          </p:nvPr>
        </p:nvSpPr>
        <p:spPr>
          <a:xfrm>
            <a:off x="457201" y="1376921"/>
            <a:ext cx="2432908" cy="4388879"/>
          </a:xfrm>
          <a:prstGeom prst="rect">
            <a:avLst/>
          </a:prstGeom>
        </p:spPr>
        <p:txBody>
          <a:bodyPr/>
          <a:lstStyle>
            <a:lvl1pPr>
              <a:defRPr>
                <a:solidFill>
                  <a:srgbClr val="000000"/>
                </a:solidFill>
              </a:defRPr>
            </a:lvl1pPr>
          </a:lstStyle>
          <a:p>
            <a:pPr lvl="0"/>
            <a:r>
              <a:rPr lang="en-US"/>
              <a:t>Click to edit Master text styles</a:t>
            </a:r>
          </a:p>
        </p:txBody>
      </p:sp>
      <p:sp>
        <p:nvSpPr>
          <p:cNvPr id="16" name="Content Placeholder 8"/>
          <p:cNvSpPr>
            <a:spLocks noGrp="1"/>
          </p:cNvSpPr>
          <p:nvPr>
            <p:ph sz="quarter" idx="12"/>
          </p:nvPr>
        </p:nvSpPr>
        <p:spPr>
          <a:xfrm>
            <a:off x="6253892" y="1376921"/>
            <a:ext cx="2432908" cy="4388879"/>
          </a:xfrm>
          <a:prstGeom prst="rect">
            <a:avLst/>
          </a:prstGeom>
        </p:spPr>
        <p:txBody>
          <a:bodyPr/>
          <a:lstStyle>
            <a:lvl1pPr>
              <a:defRPr>
                <a:solidFill>
                  <a:srgbClr val="000000"/>
                </a:solidFill>
              </a:defRPr>
            </a:lvl1pPr>
          </a:lstStyle>
          <a:p>
            <a:pPr lvl="0"/>
            <a:r>
              <a:rPr lang="en-US"/>
              <a:t>Click to edit Master text styles</a:t>
            </a:r>
          </a:p>
        </p:txBody>
      </p:sp>
      <p:sp>
        <p:nvSpPr>
          <p:cNvPr id="17" name="Content Placeholder 8"/>
          <p:cNvSpPr>
            <a:spLocks noGrp="1"/>
          </p:cNvSpPr>
          <p:nvPr>
            <p:ph sz="quarter" idx="13"/>
          </p:nvPr>
        </p:nvSpPr>
        <p:spPr>
          <a:xfrm>
            <a:off x="3356919" y="1376921"/>
            <a:ext cx="2432908" cy="4388879"/>
          </a:xfrm>
          <a:prstGeom prst="rect">
            <a:avLst/>
          </a:prstGeom>
        </p:spPr>
        <p:txBody>
          <a:bodyPr/>
          <a:lstStyle>
            <a:lvl1pPr>
              <a:defRPr>
                <a:solidFill>
                  <a:srgbClr val="000000"/>
                </a:solidFill>
              </a:defRPr>
            </a:lvl1pPr>
          </a:lstStyle>
          <a:p>
            <a:pPr lvl="0"/>
            <a:r>
              <a:rPr lang="en-US"/>
              <a:t>Click to edit Master text styles</a:t>
            </a:r>
          </a:p>
        </p:txBody>
      </p:sp>
      <p:sp>
        <p:nvSpPr>
          <p:cNvPr id="19"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7" name="Date Placeholder 2"/>
          <p:cNvSpPr>
            <a:spLocks noGrp="1"/>
          </p:cNvSpPr>
          <p:nvPr>
            <p:ph type="dt" sz="half" idx="2"/>
          </p:nvPr>
        </p:nvSpPr>
        <p:spPr>
          <a:xfrm>
            <a:off x="43901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19278926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Column_Maroon">
    <p:spTree>
      <p:nvGrpSpPr>
        <p:cNvPr id="1" name=""/>
        <p:cNvGrpSpPr/>
        <p:nvPr/>
      </p:nvGrpSpPr>
      <p:grpSpPr>
        <a:xfrm>
          <a:off x="0" y="0"/>
          <a:ext cx="0" cy="0"/>
          <a:chOff x="0" y="0"/>
          <a:chExt cx="0" cy="0"/>
        </a:xfrm>
      </p:grpSpPr>
      <p:pic>
        <p:nvPicPr>
          <p:cNvPr id="10" name="Picture 9" descr="Maroon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6" name="Content Placeholder 8"/>
          <p:cNvSpPr>
            <a:spLocks noGrp="1"/>
          </p:cNvSpPr>
          <p:nvPr>
            <p:ph sz="quarter" idx="12"/>
          </p:nvPr>
        </p:nvSpPr>
        <p:spPr>
          <a:xfrm>
            <a:off x="6253892" y="1376921"/>
            <a:ext cx="2432908" cy="4388879"/>
          </a:xfrm>
          <a:prstGeom prst="rect">
            <a:avLst/>
          </a:prstGeom>
        </p:spPr>
        <p:txBody>
          <a:bodyPr/>
          <a:lstStyle>
            <a:lvl1pPr>
              <a:buClr>
                <a:schemeClr val="bg2"/>
              </a:buClr>
              <a:defRPr>
                <a:solidFill>
                  <a:srgbClr val="FFFFFF"/>
                </a:solidFill>
              </a:defRPr>
            </a:lvl1pPr>
          </a:lstStyle>
          <a:p>
            <a:pPr lvl="0"/>
            <a:r>
              <a:rPr lang="en-US"/>
              <a:t>Click to edit Master text styles</a:t>
            </a:r>
          </a:p>
        </p:txBody>
      </p:sp>
      <p:sp>
        <p:nvSpPr>
          <p:cNvPr id="17" name="Content Placeholder 8"/>
          <p:cNvSpPr>
            <a:spLocks noGrp="1"/>
          </p:cNvSpPr>
          <p:nvPr>
            <p:ph sz="quarter" idx="13"/>
          </p:nvPr>
        </p:nvSpPr>
        <p:spPr>
          <a:xfrm>
            <a:off x="3356919" y="1376921"/>
            <a:ext cx="2432908" cy="4388879"/>
          </a:xfrm>
          <a:prstGeom prst="rect">
            <a:avLst/>
          </a:prstGeom>
        </p:spPr>
        <p:txBody>
          <a:bodyPr/>
          <a:lstStyle>
            <a:lvl1pPr>
              <a:buClr>
                <a:schemeClr val="bg2"/>
              </a:buClr>
              <a:defRPr>
                <a:solidFill>
                  <a:srgbClr val="FFFFFF"/>
                </a:solidFill>
              </a:defRPr>
            </a:lvl1pPr>
          </a:lstStyle>
          <a:p>
            <a:pPr lvl="0"/>
            <a:r>
              <a:rPr lang="en-US"/>
              <a:t>Click to edit Master text styles</a:t>
            </a:r>
          </a:p>
        </p:txBody>
      </p:sp>
      <p:sp>
        <p:nvSpPr>
          <p:cNvPr id="18" name="Content Placeholder 8"/>
          <p:cNvSpPr>
            <a:spLocks noGrp="1"/>
          </p:cNvSpPr>
          <p:nvPr>
            <p:ph sz="quarter" idx="14"/>
          </p:nvPr>
        </p:nvSpPr>
        <p:spPr>
          <a:xfrm>
            <a:off x="457200" y="1376921"/>
            <a:ext cx="2432908" cy="4388879"/>
          </a:xfrm>
          <a:prstGeom prst="rect">
            <a:avLst/>
          </a:prstGeom>
        </p:spPr>
        <p:txBody>
          <a:bodyPr/>
          <a:lstStyle>
            <a:lvl1pPr>
              <a:buClr>
                <a:schemeClr val="bg2"/>
              </a:buClr>
              <a:defRPr>
                <a:solidFill>
                  <a:srgbClr val="FFFFFF"/>
                </a:solidFill>
              </a:defRPr>
            </a:lvl1pPr>
          </a:lstStyle>
          <a:p>
            <a:pPr lvl="0"/>
            <a:r>
              <a:rPr lang="en-US"/>
              <a:t>Click to edit Master text styles</a:t>
            </a:r>
          </a:p>
        </p:txBody>
      </p:sp>
      <p:sp>
        <p:nvSpPr>
          <p:cNvPr id="20"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lvl1pPr>
              <a:defRPr>
                <a:solidFill>
                  <a:srgbClr val="FFFFFF"/>
                </a:solidFill>
              </a:defRPr>
            </a:lvl1pPr>
          </a:lstStyle>
          <a:p>
            <a:r>
              <a:rPr lang="en-US"/>
              <a:t>Click to edit Master title style</a:t>
            </a:r>
            <a:endParaRPr lang="en-US" dirty="0"/>
          </a:p>
        </p:txBody>
      </p:sp>
      <p:sp>
        <p:nvSpPr>
          <p:cNvPr id="7"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FFFFFF"/>
                </a:solidFill>
              </a:defRPr>
            </a:lvl1pPr>
          </a:lstStyle>
          <a:p>
            <a:r>
              <a:rPr lang="en-US"/>
              <a:t>[Insert Program/Unit Title or Delete]</a:t>
            </a:r>
            <a:endParaRPr lang="en-US" dirty="0"/>
          </a:p>
        </p:txBody>
      </p:sp>
    </p:spTree>
    <p:extLst>
      <p:ext uri="{BB962C8B-B14F-4D97-AF65-F5344CB8AC3E}">
        <p14:creationId xmlns:p14="http://schemas.microsoft.com/office/powerpoint/2010/main" val="42020879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12" name="Picture 11" descr="Title:Closing_Bkg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1" name="Date Placeholder 10"/>
          <p:cNvSpPr>
            <a:spLocks noGrp="1"/>
          </p:cNvSpPr>
          <p:nvPr>
            <p:ph type="dt" sz="half" idx="12"/>
          </p:nvPr>
        </p:nvSpPr>
        <p:spPr>
          <a:xfrm>
            <a:off x="457200" y="6348135"/>
            <a:ext cx="4565650" cy="281976"/>
          </a:xfrm>
          <a:prstGeom prst="rect">
            <a:avLst/>
          </a:prstGeom>
        </p:spPr>
        <p:txBody>
          <a:bodyPr/>
          <a:lstStyle>
            <a:lvl1pPr>
              <a:defRPr sz="600"/>
            </a:lvl1pPr>
          </a:lstStyle>
          <a:p>
            <a:r>
              <a:rPr lang="en-US" dirty="0"/>
              <a:t>© 2017 Regents of the University of Minnesota. All rights reserved. The University of Minnesota is an equal opportunity </a:t>
            </a:r>
            <a:br>
              <a:rPr lang="en-US" dirty="0"/>
            </a:br>
            <a:r>
              <a:rPr lang="en-US" dirty="0"/>
              <a:t>educator and employer. This material is available in alternative formats upon request. Direct requests to 612-624-6669.</a:t>
            </a:r>
          </a:p>
        </p:txBody>
      </p:sp>
      <p:sp>
        <p:nvSpPr>
          <p:cNvPr id="13" name="Title 12"/>
          <p:cNvSpPr>
            <a:spLocks noGrp="1"/>
          </p:cNvSpPr>
          <p:nvPr>
            <p:ph type="title" hasCustomPrompt="1"/>
          </p:nvPr>
        </p:nvSpPr>
        <p:spPr>
          <a:xfrm>
            <a:off x="457200" y="981717"/>
            <a:ext cx="8229600" cy="1213104"/>
          </a:xfrm>
          <a:prstGeom prst="rect">
            <a:avLst/>
          </a:prstGeom>
        </p:spPr>
        <p:txBody>
          <a:bodyPr>
            <a:noAutofit/>
          </a:bodyPr>
          <a:lstStyle>
            <a:lvl1pPr>
              <a:defRPr sz="4800" cap="none" spc="200" baseline="0">
                <a:solidFill>
                  <a:schemeClr val="tx2"/>
                </a:solidFill>
              </a:defRPr>
            </a:lvl1pPr>
          </a:lstStyle>
          <a:p>
            <a:r>
              <a:rPr lang="en-US" dirty="0"/>
              <a:t>Questions &amp; Discussion</a:t>
            </a:r>
          </a:p>
        </p:txBody>
      </p:sp>
      <p:sp>
        <p:nvSpPr>
          <p:cNvPr id="4" name="Text Placeholder 3"/>
          <p:cNvSpPr>
            <a:spLocks noGrp="1"/>
          </p:cNvSpPr>
          <p:nvPr>
            <p:ph type="body" sz="quarter" idx="13" hasCustomPrompt="1"/>
          </p:nvPr>
        </p:nvSpPr>
        <p:spPr>
          <a:xfrm>
            <a:off x="457200" y="2709864"/>
            <a:ext cx="8229600" cy="1490906"/>
          </a:xfrm>
          <a:prstGeom prst="rect">
            <a:avLst/>
          </a:prstGeom>
        </p:spPr>
        <p:txBody>
          <a:bodyPr/>
          <a:lstStyle>
            <a:lvl1pPr marL="0" indent="0">
              <a:buNone/>
              <a:defRPr baseline="0">
                <a:solidFill>
                  <a:schemeClr val="accent1"/>
                </a:solidFill>
              </a:defRPr>
            </a:lvl1pPr>
            <a:lvl3pPr marL="914400" indent="0">
              <a:buNone/>
              <a:defRPr baseline="0">
                <a:solidFill>
                  <a:srgbClr val="FFFFFF"/>
                </a:solidFill>
              </a:defRPr>
            </a:lvl3pPr>
          </a:lstStyle>
          <a:p>
            <a:pPr lvl="0"/>
            <a:r>
              <a:rPr lang="en-US" dirty="0"/>
              <a:t>Acknowledgments or presenter contact information</a:t>
            </a:r>
          </a:p>
        </p:txBody>
      </p:sp>
      <p:sp>
        <p:nvSpPr>
          <p:cNvPr id="10" name="Text Placeholder 3"/>
          <p:cNvSpPr>
            <a:spLocks noGrp="1"/>
          </p:cNvSpPr>
          <p:nvPr>
            <p:ph type="body" sz="quarter" idx="14" hasCustomPrompt="1"/>
          </p:nvPr>
        </p:nvSpPr>
        <p:spPr>
          <a:xfrm>
            <a:off x="457200" y="4761404"/>
            <a:ext cx="8229599" cy="435827"/>
          </a:xfrm>
          <a:prstGeom prst="rect">
            <a:avLst/>
          </a:prstGeom>
        </p:spPr>
        <p:txBody>
          <a:bodyPr/>
          <a:lstStyle>
            <a:lvl1pPr marL="0" indent="0">
              <a:buNone/>
              <a:defRPr sz="1800" b="0" baseline="0">
                <a:solidFill>
                  <a:schemeClr val="accent1"/>
                </a:solidFill>
              </a:defRPr>
            </a:lvl1pPr>
            <a:lvl3pPr>
              <a:defRPr baseline="0">
                <a:solidFill>
                  <a:srgbClr val="FFFFFF"/>
                </a:solidFill>
              </a:defRPr>
            </a:lvl3pPr>
          </a:lstStyle>
          <a:p>
            <a:pPr lvl="0"/>
            <a:r>
              <a:rPr lang="en-US" dirty="0"/>
              <a:t>Learn more : </a:t>
            </a:r>
            <a:r>
              <a:rPr lang="en-US" dirty="0" err="1"/>
              <a:t>sph.umn.edu</a:t>
            </a:r>
            <a:endParaRPr lang="en-US" dirty="0"/>
          </a:p>
        </p:txBody>
      </p:sp>
    </p:spTree>
    <p:extLst>
      <p:ext uri="{BB962C8B-B14F-4D97-AF65-F5344CB8AC3E}">
        <p14:creationId xmlns:p14="http://schemas.microsoft.com/office/powerpoint/2010/main" val="4070067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9603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Column_White">
    <p:spTree>
      <p:nvGrpSpPr>
        <p:cNvPr id="1" name=""/>
        <p:cNvGrpSpPr/>
        <p:nvPr/>
      </p:nvGrpSpPr>
      <p:grpSpPr>
        <a:xfrm>
          <a:off x="0" y="0"/>
          <a:ext cx="0" cy="0"/>
          <a:chOff x="0" y="0"/>
          <a:chExt cx="0" cy="0"/>
        </a:xfrm>
      </p:grpSpPr>
      <p:pic>
        <p:nvPicPr>
          <p:cNvPr id="2" name="Picture 1" descr="White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8" name="Content Placeholder 8"/>
          <p:cNvSpPr>
            <a:spLocks noGrp="1"/>
          </p:cNvSpPr>
          <p:nvPr>
            <p:ph sz="quarter" idx="11"/>
          </p:nvPr>
        </p:nvSpPr>
        <p:spPr>
          <a:xfrm>
            <a:off x="457200" y="1376921"/>
            <a:ext cx="8229600" cy="4388879"/>
          </a:xfrm>
          <a:prstGeom prst="rect">
            <a:avLst/>
          </a:prstGeom>
        </p:spPr>
        <p:txBody>
          <a:bodyPr/>
          <a:lstStyle>
            <a:lvl1pPr>
              <a:buClr>
                <a:schemeClr val="tx2"/>
              </a:buClr>
              <a:defRPr b="0">
                <a:solidFill>
                  <a:srgbClr val="000000"/>
                </a:solidFill>
              </a:defRPr>
            </a:lvl1pPr>
          </a:lstStyle>
          <a:p>
            <a:pPr lvl="0"/>
            <a:r>
              <a:rPr lang="en-US"/>
              <a:t>Click to edit Master text styles</a:t>
            </a:r>
          </a:p>
        </p:txBody>
      </p:sp>
      <p:sp>
        <p:nvSpPr>
          <p:cNvPr id="15"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5"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602146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Column_Grey">
    <p:spTree>
      <p:nvGrpSpPr>
        <p:cNvPr id="1" name=""/>
        <p:cNvGrpSpPr/>
        <p:nvPr/>
      </p:nvGrpSpPr>
      <p:grpSpPr>
        <a:xfrm>
          <a:off x="0" y="0"/>
          <a:ext cx="0" cy="0"/>
          <a:chOff x="0" y="0"/>
          <a:chExt cx="0" cy="0"/>
        </a:xfrm>
      </p:grpSpPr>
      <p:pic>
        <p:nvPicPr>
          <p:cNvPr id="2" name="Picture 1" descr="Gray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4" name="Content Placeholder 8"/>
          <p:cNvSpPr>
            <a:spLocks noGrp="1"/>
          </p:cNvSpPr>
          <p:nvPr>
            <p:ph sz="quarter" idx="11"/>
          </p:nvPr>
        </p:nvSpPr>
        <p:spPr>
          <a:xfrm>
            <a:off x="457200" y="1376921"/>
            <a:ext cx="8229600" cy="4382529"/>
          </a:xfrm>
          <a:prstGeom prst="rect">
            <a:avLst/>
          </a:prstGeom>
        </p:spPr>
        <p:txBody>
          <a:bodyPr/>
          <a:lstStyle>
            <a:lvl1pPr>
              <a:buClr>
                <a:schemeClr val="tx2"/>
              </a:buClr>
              <a:defRPr b="0">
                <a:solidFill>
                  <a:srgbClr val="000000"/>
                </a:solidFill>
              </a:defRPr>
            </a:lvl1pPr>
          </a:lstStyle>
          <a:p>
            <a:pPr lvl="0"/>
            <a:r>
              <a:rPr lang="en-US"/>
              <a:t>Click to edit Master text styles</a:t>
            </a:r>
          </a:p>
        </p:txBody>
      </p:sp>
      <p:sp>
        <p:nvSpPr>
          <p:cNvPr id="17"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5"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285049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Column_Maroon">
    <p:spTree>
      <p:nvGrpSpPr>
        <p:cNvPr id="1" name=""/>
        <p:cNvGrpSpPr/>
        <p:nvPr/>
      </p:nvGrpSpPr>
      <p:grpSpPr>
        <a:xfrm>
          <a:off x="0" y="0"/>
          <a:ext cx="0" cy="0"/>
          <a:chOff x="0" y="0"/>
          <a:chExt cx="0" cy="0"/>
        </a:xfrm>
      </p:grpSpPr>
      <p:pic>
        <p:nvPicPr>
          <p:cNvPr id="2" name="Picture 1" descr="Maroon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6" name="Content Placeholder 8"/>
          <p:cNvSpPr>
            <a:spLocks noGrp="1"/>
          </p:cNvSpPr>
          <p:nvPr>
            <p:ph sz="quarter" idx="11"/>
          </p:nvPr>
        </p:nvSpPr>
        <p:spPr>
          <a:xfrm>
            <a:off x="457200" y="1376921"/>
            <a:ext cx="8229600" cy="4388879"/>
          </a:xfrm>
          <a:prstGeom prst="rect">
            <a:avLst/>
          </a:prstGeom>
        </p:spPr>
        <p:txBody>
          <a:bodyPr/>
          <a:lstStyle>
            <a:lvl1pPr>
              <a:buClr>
                <a:schemeClr val="bg2"/>
              </a:buClr>
              <a:defRPr b="0">
                <a:solidFill>
                  <a:schemeClr val="bg1"/>
                </a:solidFill>
              </a:defRPr>
            </a:lvl1pPr>
          </a:lstStyle>
          <a:p>
            <a:pPr lvl="0"/>
            <a:r>
              <a:rPr lang="en-US"/>
              <a:t>Click to edit Master text styles</a:t>
            </a:r>
          </a:p>
        </p:txBody>
      </p:sp>
      <p:sp>
        <p:nvSpPr>
          <p:cNvPr id="18"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lvl1pPr>
              <a:defRPr>
                <a:solidFill>
                  <a:schemeClr val="bg1"/>
                </a:solidFill>
              </a:defRPr>
            </a:lvl1pPr>
          </a:lstStyle>
          <a:p>
            <a:r>
              <a:rPr lang="en-US"/>
              <a:t>Click to edit Master title style</a:t>
            </a:r>
            <a:endParaRPr lang="en-US" dirty="0"/>
          </a:p>
        </p:txBody>
      </p:sp>
      <p:sp>
        <p:nvSpPr>
          <p:cNvPr id="5"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FFFFFF"/>
                </a:solidFill>
              </a:defRPr>
            </a:lvl1pPr>
          </a:lstStyle>
          <a:p>
            <a:r>
              <a:rPr lang="en-US"/>
              <a:t>[Insert Program/Unit Title or Delete]</a:t>
            </a:r>
            <a:endParaRPr lang="en-US" dirty="0"/>
          </a:p>
        </p:txBody>
      </p:sp>
    </p:spTree>
    <p:extLst>
      <p:ext uri="{BB962C8B-B14F-4D97-AF65-F5344CB8AC3E}">
        <p14:creationId xmlns:p14="http://schemas.microsoft.com/office/powerpoint/2010/main" val="1074116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_Caption_White">
    <p:spTree>
      <p:nvGrpSpPr>
        <p:cNvPr id="1" name=""/>
        <p:cNvGrpSpPr/>
        <p:nvPr/>
      </p:nvGrpSpPr>
      <p:grpSpPr>
        <a:xfrm>
          <a:off x="0" y="0"/>
          <a:ext cx="0" cy="0"/>
          <a:chOff x="0" y="0"/>
          <a:chExt cx="0" cy="0"/>
        </a:xfrm>
      </p:grpSpPr>
      <p:pic>
        <p:nvPicPr>
          <p:cNvPr id="7" name="Picture 6" descr="White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22" name="Text Placeholder 3"/>
          <p:cNvSpPr>
            <a:spLocks noGrp="1"/>
          </p:cNvSpPr>
          <p:nvPr>
            <p:ph type="body" sz="quarter" idx="14" hasCustomPrompt="1"/>
          </p:nvPr>
        </p:nvSpPr>
        <p:spPr>
          <a:xfrm>
            <a:off x="457200" y="5567364"/>
            <a:ext cx="5330824" cy="457200"/>
          </a:xfrm>
          <a:prstGeom prst="rect">
            <a:avLst/>
          </a:prstGeom>
        </p:spPr>
        <p:txBody>
          <a:bodyPr/>
          <a:lstStyle>
            <a:lvl1pPr marL="0" indent="0">
              <a:buNone/>
              <a:defRPr sz="1400" b="0" baseline="0">
                <a:solidFill>
                  <a:srgbClr val="000000"/>
                </a:solidFill>
              </a:defRPr>
            </a:lvl1pPr>
            <a:lvl3pPr>
              <a:defRPr baseline="0">
                <a:solidFill>
                  <a:srgbClr val="FFFFFF"/>
                </a:solidFill>
              </a:defRPr>
            </a:lvl3pPr>
          </a:lstStyle>
          <a:p>
            <a:pPr lvl="0"/>
            <a:r>
              <a:rPr lang="en-US" dirty="0"/>
              <a:t>Caption Text</a:t>
            </a:r>
          </a:p>
        </p:txBody>
      </p:sp>
      <p:sp>
        <p:nvSpPr>
          <p:cNvPr id="9" name="Content Placeholder 8"/>
          <p:cNvSpPr>
            <a:spLocks noGrp="1"/>
          </p:cNvSpPr>
          <p:nvPr>
            <p:ph sz="quarter" idx="11"/>
          </p:nvPr>
        </p:nvSpPr>
        <p:spPr>
          <a:xfrm>
            <a:off x="457200" y="1376921"/>
            <a:ext cx="8229600" cy="3881565"/>
          </a:xfrm>
          <a:prstGeom prst="rect">
            <a:avLst/>
          </a:prstGeom>
        </p:spPr>
        <p:txBody>
          <a:bodyPr/>
          <a:lstStyle>
            <a:lvl1pPr>
              <a:buClr>
                <a:schemeClr val="tx2"/>
              </a:buClr>
              <a:defRPr b="0">
                <a:solidFill>
                  <a:srgbClr val="000000"/>
                </a:solidFill>
              </a:defRPr>
            </a:lvl1pPr>
          </a:lstStyle>
          <a:p>
            <a:pPr lvl="0"/>
            <a:r>
              <a:rPr lang="en-US"/>
              <a:t>Click to edit Master text styles</a:t>
            </a:r>
          </a:p>
        </p:txBody>
      </p:sp>
      <p:sp>
        <p:nvSpPr>
          <p:cNvPr id="15"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6"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299457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_Caption_Grey">
    <p:spTree>
      <p:nvGrpSpPr>
        <p:cNvPr id="1" name=""/>
        <p:cNvGrpSpPr/>
        <p:nvPr/>
      </p:nvGrpSpPr>
      <p:grpSpPr>
        <a:xfrm>
          <a:off x="0" y="0"/>
          <a:ext cx="0" cy="0"/>
          <a:chOff x="0" y="0"/>
          <a:chExt cx="0" cy="0"/>
        </a:xfrm>
      </p:grpSpPr>
      <p:pic>
        <p:nvPicPr>
          <p:cNvPr id="9" name="Picture 8" descr="Gray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8" name="Text Placeholder 3"/>
          <p:cNvSpPr>
            <a:spLocks noGrp="1"/>
          </p:cNvSpPr>
          <p:nvPr>
            <p:ph type="body" sz="quarter" idx="14" hasCustomPrompt="1"/>
          </p:nvPr>
        </p:nvSpPr>
        <p:spPr>
          <a:xfrm>
            <a:off x="457200" y="5567364"/>
            <a:ext cx="5330824" cy="457200"/>
          </a:xfrm>
          <a:prstGeom prst="rect">
            <a:avLst/>
          </a:prstGeom>
        </p:spPr>
        <p:txBody>
          <a:bodyPr/>
          <a:lstStyle>
            <a:lvl1pPr marL="0" indent="0">
              <a:buNone/>
              <a:defRPr sz="1400" b="0" baseline="0">
                <a:solidFill>
                  <a:schemeClr val="tx1"/>
                </a:solidFill>
              </a:defRPr>
            </a:lvl1pPr>
            <a:lvl3pPr>
              <a:defRPr baseline="0">
                <a:solidFill>
                  <a:srgbClr val="FFFFFF"/>
                </a:solidFill>
              </a:defRPr>
            </a:lvl3pPr>
          </a:lstStyle>
          <a:p>
            <a:pPr lvl="0"/>
            <a:r>
              <a:rPr lang="en-US" dirty="0"/>
              <a:t>Caption Text</a:t>
            </a:r>
          </a:p>
        </p:txBody>
      </p:sp>
      <p:sp>
        <p:nvSpPr>
          <p:cNvPr id="14" name="Content Placeholder 8"/>
          <p:cNvSpPr>
            <a:spLocks noGrp="1"/>
          </p:cNvSpPr>
          <p:nvPr>
            <p:ph sz="quarter" idx="11"/>
          </p:nvPr>
        </p:nvSpPr>
        <p:spPr>
          <a:xfrm>
            <a:off x="457200" y="1376921"/>
            <a:ext cx="8229600" cy="3881565"/>
          </a:xfrm>
          <a:prstGeom prst="rect">
            <a:avLst/>
          </a:prstGeom>
        </p:spPr>
        <p:txBody>
          <a:bodyPr/>
          <a:lstStyle>
            <a:lvl1pPr>
              <a:buClr>
                <a:schemeClr val="tx2"/>
              </a:buClr>
              <a:defRPr b="0">
                <a:solidFill>
                  <a:srgbClr val="000000"/>
                </a:solidFill>
              </a:defRPr>
            </a:lvl1pPr>
          </a:lstStyle>
          <a:p>
            <a:pPr lvl="0"/>
            <a:r>
              <a:rPr lang="en-US"/>
              <a:t>Click to edit Master text styles</a:t>
            </a:r>
          </a:p>
        </p:txBody>
      </p:sp>
      <p:sp>
        <p:nvSpPr>
          <p:cNvPr id="18"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6"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1593107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_Caption_Maroon">
    <p:spTree>
      <p:nvGrpSpPr>
        <p:cNvPr id="1" name=""/>
        <p:cNvGrpSpPr/>
        <p:nvPr/>
      </p:nvGrpSpPr>
      <p:grpSpPr>
        <a:xfrm>
          <a:off x="0" y="0"/>
          <a:ext cx="0" cy="0"/>
          <a:chOff x="0" y="0"/>
          <a:chExt cx="0" cy="0"/>
        </a:xfrm>
      </p:grpSpPr>
      <p:pic>
        <p:nvPicPr>
          <p:cNvPr id="10" name="Picture 9" descr="Maroon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9" name="Text Placeholder 3"/>
          <p:cNvSpPr>
            <a:spLocks noGrp="1"/>
          </p:cNvSpPr>
          <p:nvPr>
            <p:ph type="body" sz="quarter" idx="14" hasCustomPrompt="1"/>
          </p:nvPr>
        </p:nvSpPr>
        <p:spPr>
          <a:xfrm>
            <a:off x="457200" y="5567364"/>
            <a:ext cx="5330824" cy="457200"/>
          </a:xfrm>
          <a:prstGeom prst="rect">
            <a:avLst/>
          </a:prstGeom>
        </p:spPr>
        <p:txBody>
          <a:bodyPr/>
          <a:lstStyle>
            <a:lvl1pPr marL="0" indent="0">
              <a:buNone/>
              <a:defRPr sz="1400" b="0" baseline="0">
                <a:solidFill>
                  <a:srgbClr val="FFFFFF"/>
                </a:solidFill>
              </a:defRPr>
            </a:lvl1pPr>
            <a:lvl3pPr>
              <a:defRPr baseline="0">
                <a:solidFill>
                  <a:srgbClr val="FFFFFF"/>
                </a:solidFill>
              </a:defRPr>
            </a:lvl3pPr>
          </a:lstStyle>
          <a:p>
            <a:pPr lvl="0"/>
            <a:r>
              <a:rPr lang="en-US" dirty="0"/>
              <a:t>Caption Text</a:t>
            </a:r>
          </a:p>
        </p:txBody>
      </p:sp>
      <p:sp>
        <p:nvSpPr>
          <p:cNvPr id="14" name="Content Placeholder 8"/>
          <p:cNvSpPr>
            <a:spLocks noGrp="1"/>
          </p:cNvSpPr>
          <p:nvPr>
            <p:ph sz="quarter" idx="11"/>
          </p:nvPr>
        </p:nvSpPr>
        <p:spPr>
          <a:xfrm>
            <a:off x="457200" y="1376921"/>
            <a:ext cx="8229600" cy="3881565"/>
          </a:xfrm>
          <a:prstGeom prst="rect">
            <a:avLst/>
          </a:prstGeom>
        </p:spPr>
        <p:txBody>
          <a:bodyPr/>
          <a:lstStyle>
            <a:lvl1pPr>
              <a:buClr>
                <a:schemeClr val="bg2"/>
              </a:buClr>
              <a:defRPr>
                <a:solidFill>
                  <a:srgbClr val="FFFFFF"/>
                </a:solidFill>
              </a:defRPr>
            </a:lvl1pPr>
          </a:lstStyle>
          <a:p>
            <a:pPr lvl="0"/>
            <a:r>
              <a:rPr lang="en-US"/>
              <a:t>Click to edit Master text styles</a:t>
            </a:r>
          </a:p>
        </p:txBody>
      </p:sp>
      <p:sp>
        <p:nvSpPr>
          <p:cNvPr id="17"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lvl1pPr>
              <a:defRPr>
                <a:solidFill>
                  <a:srgbClr val="FFFFFF"/>
                </a:solidFill>
              </a:defRPr>
            </a:lvl1pPr>
          </a:lstStyle>
          <a:p>
            <a:r>
              <a:rPr lang="en-US"/>
              <a:t>Click to edit Master title style</a:t>
            </a:r>
            <a:endParaRPr lang="en-US" dirty="0"/>
          </a:p>
        </p:txBody>
      </p:sp>
      <p:sp>
        <p:nvSpPr>
          <p:cNvPr id="6"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FFFFFF"/>
                </a:solidFill>
              </a:defRPr>
            </a:lvl1pPr>
          </a:lstStyle>
          <a:p>
            <a:r>
              <a:rPr lang="en-US"/>
              <a:t>[Insert Program/Unit Title or Delete]</a:t>
            </a:r>
            <a:endParaRPr lang="en-US" dirty="0"/>
          </a:p>
        </p:txBody>
      </p:sp>
    </p:spTree>
    <p:extLst>
      <p:ext uri="{BB962C8B-B14F-4D97-AF65-F5344CB8AC3E}">
        <p14:creationId xmlns:p14="http://schemas.microsoft.com/office/powerpoint/2010/main" val="3622361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Column_White">
    <p:spTree>
      <p:nvGrpSpPr>
        <p:cNvPr id="1" name=""/>
        <p:cNvGrpSpPr/>
        <p:nvPr/>
      </p:nvGrpSpPr>
      <p:grpSpPr>
        <a:xfrm>
          <a:off x="0" y="0"/>
          <a:ext cx="0" cy="0"/>
          <a:chOff x="0" y="0"/>
          <a:chExt cx="0" cy="0"/>
        </a:xfrm>
      </p:grpSpPr>
      <p:pic>
        <p:nvPicPr>
          <p:cNvPr id="8" name="Picture 7" descr="White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4" name="Content Placeholder 8"/>
          <p:cNvSpPr>
            <a:spLocks noGrp="1"/>
          </p:cNvSpPr>
          <p:nvPr>
            <p:ph sz="quarter" idx="11"/>
          </p:nvPr>
        </p:nvSpPr>
        <p:spPr>
          <a:xfrm>
            <a:off x="457200" y="1376921"/>
            <a:ext cx="3881395" cy="4382529"/>
          </a:xfrm>
          <a:prstGeom prst="rect">
            <a:avLst/>
          </a:prstGeom>
        </p:spPr>
        <p:txBody>
          <a:bodyPr/>
          <a:lstStyle/>
          <a:p>
            <a:pPr lvl="0"/>
            <a:r>
              <a:rPr lang="en-US"/>
              <a:t>Click to edit Master text styles</a:t>
            </a:r>
          </a:p>
        </p:txBody>
      </p:sp>
      <p:sp>
        <p:nvSpPr>
          <p:cNvPr id="16" name="Content Placeholder 8"/>
          <p:cNvSpPr>
            <a:spLocks noGrp="1"/>
          </p:cNvSpPr>
          <p:nvPr>
            <p:ph sz="quarter" idx="12"/>
          </p:nvPr>
        </p:nvSpPr>
        <p:spPr>
          <a:xfrm>
            <a:off x="4805405" y="1376921"/>
            <a:ext cx="3881395" cy="4382529"/>
          </a:xfrm>
          <a:prstGeom prst="rect">
            <a:avLst/>
          </a:prstGeom>
        </p:spPr>
        <p:txBody>
          <a:bodyPr/>
          <a:lstStyle/>
          <a:p>
            <a:pPr lvl="0"/>
            <a:r>
              <a:rPr lang="en-US"/>
              <a:t>Click to edit Master text styles</a:t>
            </a:r>
          </a:p>
        </p:txBody>
      </p:sp>
      <p:sp>
        <p:nvSpPr>
          <p:cNvPr id="19"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6"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3059391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Column_Grey">
    <p:spTree>
      <p:nvGrpSpPr>
        <p:cNvPr id="1" name=""/>
        <p:cNvGrpSpPr/>
        <p:nvPr/>
      </p:nvGrpSpPr>
      <p:grpSpPr>
        <a:xfrm>
          <a:off x="0" y="0"/>
          <a:ext cx="0" cy="0"/>
          <a:chOff x="0" y="0"/>
          <a:chExt cx="0" cy="0"/>
        </a:xfrm>
      </p:grpSpPr>
      <p:pic>
        <p:nvPicPr>
          <p:cNvPr id="9" name="Picture 8" descr="GrayBackground.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2984" cy="6858000"/>
          </a:xfrm>
          <a:prstGeom prst="rect">
            <a:avLst/>
          </a:prstGeom>
        </p:spPr>
      </p:pic>
      <p:sp>
        <p:nvSpPr>
          <p:cNvPr id="12" name="Content Placeholder 8"/>
          <p:cNvSpPr>
            <a:spLocks noGrp="1"/>
          </p:cNvSpPr>
          <p:nvPr>
            <p:ph sz="quarter" idx="11"/>
          </p:nvPr>
        </p:nvSpPr>
        <p:spPr>
          <a:xfrm>
            <a:off x="457200" y="1376921"/>
            <a:ext cx="3881395" cy="4388879"/>
          </a:xfrm>
          <a:prstGeom prst="rect">
            <a:avLst/>
          </a:prstGeom>
        </p:spPr>
        <p:txBody>
          <a:bodyPr/>
          <a:lstStyle>
            <a:lvl1pPr>
              <a:defRPr>
                <a:solidFill>
                  <a:srgbClr val="000000"/>
                </a:solidFill>
              </a:defRPr>
            </a:lvl1pPr>
          </a:lstStyle>
          <a:p>
            <a:pPr lvl="0"/>
            <a:r>
              <a:rPr lang="en-US"/>
              <a:t>Click to edit Master text styles</a:t>
            </a:r>
          </a:p>
        </p:txBody>
      </p:sp>
      <p:sp>
        <p:nvSpPr>
          <p:cNvPr id="14" name="Content Placeholder 8"/>
          <p:cNvSpPr>
            <a:spLocks noGrp="1"/>
          </p:cNvSpPr>
          <p:nvPr>
            <p:ph sz="quarter" idx="12"/>
          </p:nvPr>
        </p:nvSpPr>
        <p:spPr>
          <a:xfrm>
            <a:off x="4805405" y="1376921"/>
            <a:ext cx="3881395" cy="4388879"/>
          </a:xfrm>
          <a:prstGeom prst="rect">
            <a:avLst/>
          </a:prstGeom>
        </p:spPr>
        <p:txBody>
          <a:bodyPr/>
          <a:lstStyle>
            <a:lvl1pPr>
              <a:defRPr>
                <a:solidFill>
                  <a:srgbClr val="000000"/>
                </a:solidFill>
              </a:defRPr>
            </a:lvl1pPr>
          </a:lstStyle>
          <a:p>
            <a:pPr lvl="0"/>
            <a:r>
              <a:rPr lang="en-US"/>
              <a:t>Click to edit Master text styles</a:t>
            </a:r>
          </a:p>
        </p:txBody>
      </p:sp>
      <p:sp>
        <p:nvSpPr>
          <p:cNvPr id="16"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a:t>Click to edit Master title style</a:t>
            </a:r>
            <a:endParaRPr lang="en-US" dirty="0"/>
          </a:p>
        </p:txBody>
      </p:sp>
      <p:sp>
        <p:nvSpPr>
          <p:cNvPr id="6" name="Date Placeholder 2"/>
          <p:cNvSpPr>
            <a:spLocks noGrp="1"/>
          </p:cNvSpPr>
          <p:nvPr>
            <p:ph type="dt" sz="half" idx="2"/>
          </p:nvPr>
        </p:nvSpPr>
        <p:spPr>
          <a:xfrm>
            <a:off x="457200" y="6348135"/>
            <a:ext cx="6104352" cy="281976"/>
          </a:xfrm>
          <a:prstGeom prst="rect">
            <a:avLst/>
          </a:prstGeom>
        </p:spPr>
        <p:txBody>
          <a:bodyPr/>
          <a:lstStyle>
            <a:lvl1pPr>
              <a:defRPr sz="1200">
                <a:solidFill>
                  <a:srgbClr val="757679"/>
                </a:solidFill>
              </a:defRPr>
            </a:lvl1pPr>
          </a:lstStyle>
          <a:p>
            <a:r>
              <a:rPr lang="en-US" dirty="0"/>
              <a:t>[Insert Program/Unit Title or Delete]</a:t>
            </a:r>
          </a:p>
        </p:txBody>
      </p:sp>
    </p:spTree>
    <p:extLst>
      <p:ext uri="{BB962C8B-B14F-4D97-AF65-F5344CB8AC3E}">
        <p14:creationId xmlns:p14="http://schemas.microsoft.com/office/powerpoint/2010/main" val="2292378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457200" y="1376921"/>
            <a:ext cx="8229600" cy="45713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Title Placeholder 1"/>
          <p:cNvSpPr>
            <a:spLocks noGrp="1"/>
          </p:cNvSpPr>
          <p:nvPr>
            <p:ph type="title"/>
          </p:nvPr>
        </p:nvSpPr>
        <p:spPr>
          <a:xfrm>
            <a:off x="457200" y="453168"/>
            <a:ext cx="8229600" cy="693852"/>
          </a:xfrm>
          <a:prstGeom prst="rect">
            <a:avLst/>
          </a:prstGeom>
        </p:spPr>
        <p:txBody>
          <a:bodyPr vert="horz" lIns="0" tIns="0" rIns="0" bIns="0" rtlCol="0" anchor="t" anchorCtr="0">
            <a:normAutofit/>
          </a:bodyPr>
          <a:lstStyle/>
          <a:p>
            <a:r>
              <a:rPr lang="en-US" dirty="0"/>
              <a:t>Title</a:t>
            </a:r>
          </a:p>
        </p:txBody>
      </p:sp>
    </p:spTree>
    <p:extLst>
      <p:ext uri="{BB962C8B-B14F-4D97-AF65-F5344CB8AC3E}">
        <p14:creationId xmlns:p14="http://schemas.microsoft.com/office/powerpoint/2010/main" val="2207008305"/>
      </p:ext>
    </p:extLst>
  </p:cSld>
  <p:clrMap bg1="lt1" tx1="dk1" bg2="lt2" tx2="dk2" accent1="accent1" accent2="accent2" accent3="accent3" accent4="accent4" accent5="accent5" accent6="accent6" hlink="hlink" folHlink="folHlink"/>
  <p:sldLayoutIdLst>
    <p:sldLayoutId id="2147483649" r:id="rId1"/>
    <p:sldLayoutId id="2147483667" r:id="rId2"/>
    <p:sldLayoutId id="2147483650" r:id="rId3"/>
    <p:sldLayoutId id="2147483651" r:id="rId4"/>
    <p:sldLayoutId id="2147483652" r:id="rId5"/>
    <p:sldLayoutId id="2147483653" r:id="rId6"/>
    <p:sldLayoutId id="2147483654" r:id="rId7"/>
    <p:sldLayoutId id="2147483658" r:id="rId8"/>
    <p:sldLayoutId id="2147483659" r:id="rId9"/>
    <p:sldLayoutId id="2147483660" r:id="rId10"/>
    <p:sldLayoutId id="2147483661" r:id="rId11"/>
    <p:sldLayoutId id="2147483662" r:id="rId12"/>
    <p:sldLayoutId id="2147483663" r:id="rId13"/>
    <p:sldLayoutId id="2147483668" r:id="rId14"/>
    <p:sldLayoutId id="2147483669" r:id="rId15"/>
  </p:sldLayoutIdLst>
  <p:hf sldNum="0" hdr="0" ftr="0"/>
  <p:txStyles>
    <p:titleStyle>
      <a:lvl1pPr algn="l" defTabSz="457200" rtl="0" eaLnBrk="1" latinLnBrk="0" hangingPunct="1">
        <a:spcBef>
          <a:spcPct val="0"/>
        </a:spcBef>
        <a:buNone/>
        <a:defRPr sz="3600" b="1" i="0" kern="1200" cap="none" spc="50">
          <a:solidFill>
            <a:schemeClr val="tx2"/>
          </a:solidFill>
          <a:latin typeface="+mj-lt"/>
          <a:ea typeface="+mj-ea"/>
          <a:cs typeface="+mj-cs"/>
        </a:defRPr>
      </a:lvl1pPr>
    </p:titleStyle>
    <p:bodyStyle>
      <a:lvl1pPr marL="342900" indent="-342900" algn="l" defTabSz="457200" rtl="0" eaLnBrk="1" latinLnBrk="0" hangingPunct="1">
        <a:spcBef>
          <a:spcPts val="768"/>
        </a:spcBef>
        <a:buClr>
          <a:schemeClr val="tx2"/>
        </a:buClr>
        <a:buFont typeface="Arial"/>
        <a:buChar char="•"/>
        <a:defRPr sz="2600" b="0" i="0" kern="1200" baseline="0">
          <a:solidFill>
            <a:schemeClr val="tx1"/>
          </a:solidFill>
          <a:latin typeface="Arial"/>
          <a:ea typeface="+mn-ea"/>
          <a:cs typeface="+mn-cs"/>
        </a:defRPr>
      </a:lvl1pPr>
      <a:lvl2pPr marL="800100" indent="-342900" algn="l" defTabSz="457200" rtl="0" eaLnBrk="1" latinLnBrk="0" hangingPunct="1">
        <a:spcBef>
          <a:spcPts val="672"/>
        </a:spcBef>
        <a:buClr>
          <a:schemeClr val="tx2"/>
        </a:buClr>
        <a:buFont typeface="Lucida Grande"/>
        <a:buChar char="-"/>
        <a:defRPr sz="2400" b="0" i="0" kern="1200">
          <a:solidFill>
            <a:srgbClr val="000000"/>
          </a:solidFill>
          <a:latin typeface="Arial"/>
          <a:ea typeface="+mn-ea"/>
          <a:cs typeface="Arial"/>
        </a:defRPr>
      </a:lvl2pPr>
      <a:lvl3pPr marL="1143000" indent="-228600" algn="l" defTabSz="457200" rtl="0" eaLnBrk="1" latinLnBrk="0" hangingPunct="1">
        <a:spcBef>
          <a:spcPts val="576"/>
        </a:spcBef>
        <a:buClr>
          <a:schemeClr val="tx2"/>
        </a:buClr>
        <a:buFont typeface="Arial"/>
        <a:buChar char="•"/>
        <a:defRPr sz="2200" b="0" i="0" kern="1200">
          <a:solidFill>
            <a:srgbClr val="000000"/>
          </a:solidFill>
          <a:latin typeface="Arial"/>
          <a:ea typeface="+mn-ea"/>
          <a:cs typeface="Arial"/>
        </a:defRPr>
      </a:lvl3pPr>
      <a:lvl4pPr marL="1714500" indent="-342900" algn="l" defTabSz="457200" rtl="0" eaLnBrk="1" latinLnBrk="0" hangingPunct="1">
        <a:spcBef>
          <a:spcPct val="20000"/>
        </a:spcBef>
        <a:buClr>
          <a:schemeClr val="tx2"/>
        </a:buClr>
        <a:buFont typeface="Lucida Grande"/>
        <a:buChar char="-"/>
        <a:defRPr sz="2000" b="0" i="0" kern="1200">
          <a:solidFill>
            <a:srgbClr val="000000"/>
          </a:solidFill>
          <a:latin typeface="Arial"/>
          <a:ea typeface="+mn-ea"/>
          <a:cs typeface="Arial"/>
        </a:defRPr>
      </a:lvl4pPr>
      <a:lvl5pPr marL="2171700" indent="-342900" algn="l" defTabSz="457200" rtl="0" eaLnBrk="1" latinLnBrk="0" hangingPunct="1">
        <a:spcBef>
          <a:spcPct val="20000"/>
        </a:spcBef>
        <a:buClr>
          <a:schemeClr val="tx2"/>
        </a:buClr>
        <a:buFont typeface="Arial"/>
        <a:buChar char="•"/>
        <a:defRPr sz="2000" kern="1200">
          <a:solidFill>
            <a:srgbClr val="00000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tags" Target="../tags/tag19.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15.xml"/><Relationship Id="rId5" Type="http://schemas.openxmlformats.org/officeDocument/2006/relationships/tags" Target="../tags/tag21.xml"/><Relationship Id="rId4" Type="http://schemas.openxmlformats.org/officeDocument/2006/relationships/tags" Target="../tags/tag2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tags" Target="../tags/tag24.xml"/><Relationship Id="rId7" Type="http://schemas.openxmlformats.org/officeDocument/2006/relationships/image" Target="../media/image5.pn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15.xml"/><Relationship Id="rId5" Type="http://schemas.openxmlformats.org/officeDocument/2006/relationships/tags" Target="../tags/tag26.xml"/><Relationship Id="rId4" Type="http://schemas.openxmlformats.org/officeDocument/2006/relationships/tags" Target="../tags/tag25.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tags" Target="../tags/tag4.xml"/><Relationship Id="rId7" Type="http://schemas.openxmlformats.org/officeDocument/2006/relationships/image" Target="../media/image5.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slideLayout" Target="../slideLayouts/slideLayout15.xml"/><Relationship Id="rId5" Type="http://schemas.openxmlformats.org/officeDocument/2006/relationships/tags" Target="../tags/tag6.xml"/><Relationship Id="rId4" Type="http://schemas.openxmlformats.org/officeDocument/2006/relationships/tags" Target="../tags/tag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tags" Target="../tags/tag9.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15.xml"/><Relationship Id="rId5" Type="http://schemas.openxmlformats.org/officeDocument/2006/relationships/tags" Target="../tags/tag11.xml"/><Relationship Id="rId4" Type="http://schemas.openxmlformats.org/officeDocument/2006/relationships/tags" Target="../tags/tag10.xml"/></Relationships>
</file>

<file path=ppt/slides/_rels/slide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4.xml"/><Relationship Id="rId7" Type="http://schemas.openxmlformats.org/officeDocument/2006/relationships/notesSlide" Target="../notesSlides/notesSlide2.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15.xml"/><Relationship Id="rId5" Type="http://schemas.openxmlformats.org/officeDocument/2006/relationships/tags" Target="../tags/tag16.xml"/><Relationship Id="rId4" Type="http://schemas.openxmlformats.org/officeDocument/2006/relationships/tags" Target="../tags/tag15.xml"/><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rmAutofit fontScale="77500" lnSpcReduction="20000"/>
          </a:bodyPr>
          <a:lstStyle/>
          <a:p>
            <a:r>
              <a:rPr lang="en-US" dirty="0"/>
              <a:t>Chelsey Kirkland (she/her), PhD (c), MPH, CHW | ckirk@umn.edu</a:t>
            </a:r>
          </a:p>
        </p:txBody>
      </p:sp>
      <p:sp>
        <p:nvSpPr>
          <p:cNvPr id="3" name="Title 2"/>
          <p:cNvSpPr>
            <a:spLocks noGrp="1"/>
          </p:cNvSpPr>
          <p:nvPr>
            <p:ph type="title"/>
          </p:nvPr>
        </p:nvSpPr>
        <p:spPr/>
        <p:txBody>
          <a:bodyPr>
            <a:normAutofit fontScale="90000"/>
          </a:bodyPr>
          <a:lstStyle/>
          <a:p>
            <a:r>
              <a:rPr lang="en-US" dirty="0"/>
              <a:t>Supporting CHWs through peer-support</a:t>
            </a:r>
            <a:br>
              <a:rPr lang="en-US" dirty="0"/>
            </a:br>
            <a:r>
              <a:rPr lang="en-US" dirty="0"/>
              <a:t>programming</a:t>
            </a:r>
          </a:p>
        </p:txBody>
      </p:sp>
    </p:spTree>
    <p:extLst>
      <p:ext uri="{BB962C8B-B14F-4D97-AF65-F5344CB8AC3E}">
        <p14:creationId xmlns:p14="http://schemas.microsoft.com/office/powerpoint/2010/main" val="4210839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528C5C-D51F-4903-8C1A-A3CDAF470282}"/>
              </a:ext>
            </a:extLst>
          </p:cNvPr>
          <p:cNvSpPr>
            <a:spLocks noGrp="1"/>
          </p:cNvSpPr>
          <p:nvPr>
            <p:ph sz="quarter" idx="11"/>
          </p:nvPr>
        </p:nvSpPr>
        <p:spPr/>
        <p:txBody>
          <a:bodyPr/>
          <a:lstStyle/>
          <a:p>
            <a:r>
              <a:rPr lang="en-US" sz="2800" b="1" dirty="0">
                <a:solidFill>
                  <a:srgbClr val="000000"/>
                </a:solidFill>
                <a:effectLst/>
              </a:rPr>
              <a:t>Topic Variety and Diverse Professionals​</a:t>
            </a:r>
            <a:endParaRPr lang="en-US" sz="5400" b="1" i="0" dirty="0">
              <a:solidFill>
                <a:srgbClr val="000000"/>
              </a:solidFill>
              <a:effectLst/>
            </a:endParaRPr>
          </a:p>
          <a:p>
            <a:pPr lvl="1"/>
            <a:r>
              <a:rPr lang="en-US" b="1" dirty="0"/>
              <a:t>Definition: </a:t>
            </a:r>
            <a:r>
              <a:rPr lang="en-US" sz="2400" b="0" dirty="0">
                <a:solidFill>
                  <a:srgbClr val="000000"/>
                </a:solidFill>
                <a:effectLst/>
              </a:rPr>
              <a:t>Words or phrases that highlighted preferences for HANS KAI meetings to have a variety of topics presented by diverse professionals​</a:t>
            </a:r>
            <a:endParaRPr lang="en-US" sz="4800" b="0" i="0" dirty="0">
              <a:solidFill>
                <a:srgbClr val="000000"/>
              </a:solidFill>
              <a:effectLst/>
            </a:endParaRPr>
          </a:p>
          <a:p>
            <a:pPr lvl="1"/>
            <a:r>
              <a:rPr lang="en-US" sz="2400" b="1" dirty="0">
                <a:solidFill>
                  <a:srgbClr val="000000"/>
                </a:solidFill>
                <a:effectLst/>
              </a:rPr>
              <a:t>Quote: </a:t>
            </a:r>
            <a:r>
              <a:rPr lang="en-US" sz="2400" b="0" dirty="0">
                <a:solidFill>
                  <a:srgbClr val="000000"/>
                </a:solidFill>
                <a:effectLst/>
              </a:rPr>
              <a:t>“it'll be good to bring somebody that we don't know and then give us some good information.” (CHW)​</a:t>
            </a:r>
            <a:endParaRPr lang="en-US" sz="4800" b="0" dirty="0">
              <a:solidFill>
                <a:srgbClr val="000000"/>
              </a:solidFill>
              <a:effectLst/>
            </a:endParaRPr>
          </a:p>
          <a:p>
            <a:pPr lvl="1"/>
            <a:endParaRPr lang="en-US" b="1" dirty="0"/>
          </a:p>
        </p:txBody>
      </p:sp>
      <p:sp>
        <p:nvSpPr>
          <p:cNvPr id="3" name="Title 2">
            <a:extLst>
              <a:ext uri="{FF2B5EF4-FFF2-40B4-BE49-F238E27FC236}">
                <a16:creationId xmlns:a16="http://schemas.microsoft.com/office/drawing/2014/main" id="{54A7C1AA-F032-4D98-B737-13227350FDDF}"/>
              </a:ext>
            </a:extLst>
          </p:cNvPr>
          <p:cNvSpPr>
            <a:spLocks noGrp="1"/>
          </p:cNvSpPr>
          <p:nvPr>
            <p:ph type="title"/>
          </p:nvPr>
        </p:nvSpPr>
        <p:spPr/>
        <p:txBody>
          <a:bodyPr>
            <a:normAutofit fontScale="90000"/>
          </a:bodyPr>
          <a:lstStyle/>
          <a:p>
            <a:r>
              <a:rPr lang="en-US" dirty="0"/>
              <a:t>Results: HANS KAI Meeting Topics​</a:t>
            </a:r>
            <a:br>
              <a:rPr lang="en-US" dirty="0"/>
            </a:br>
            <a:endParaRPr lang="en-US" dirty="0"/>
          </a:p>
        </p:txBody>
      </p:sp>
      <p:sp>
        <p:nvSpPr>
          <p:cNvPr id="4" name="Date Placeholder 3">
            <a:extLst>
              <a:ext uri="{FF2B5EF4-FFF2-40B4-BE49-F238E27FC236}">
                <a16:creationId xmlns:a16="http://schemas.microsoft.com/office/drawing/2014/main" id="{AA0FC2C3-C280-45B8-83B3-B8821EC73938}"/>
              </a:ext>
            </a:extLst>
          </p:cNvPr>
          <p:cNvSpPr>
            <a:spLocks noGrp="1"/>
          </p:cNvSpPr>
          <p:nvPr>
            <p:ph type="dt" sz="half" idx="2"/>
          </p:nvPr>
        </p:nvSpPr>
        <p:spPr/>
        <p:txBody>
          <a:bodyPr/>
          <a:lstStyle/>
          <a:p>
            <a:r>
              <a:rPr lang="en-US"/>
              <a:t>[Insert Program/Unit Title or Delete]</a:t>
            </a:r>
            <a:endParaRPr lang="en-US" dirty="0"/>
          </a:p>
        </p:txBody>
      </p:sp>
    </p:spTree>
    <p:extLst>
      <p:ext uri="{BB962C8B-B14F-4D97-AF65-F5344CB8AC3E}">
        <p14:creationId xmlns:p14="http://schemas.microsoft.com/office/powerpoint/2010/main" val="362947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60C7D82-44DA-4439-AC29-C61158E75FA2}"/>
              </a:ext>
            </a:extLst>
          </p:cNvPr>
          <p:cNvSpPr>
            <a:spLocks noGrp="1"/>
          </p:cNvSpPr>
          <p:nvPr>
            <p:ph sz="quarter" idx="11"/>
          </p:nvPr>
        </p:nvSpPr>
        <p:spPr/>
        <p:txBody>
          <a:bodyPr>
            <a:normAutofit fontScale="92500"/>
          </a:bodyPr>
          <a:lstStyle/>
          <a:p>
            <a:r>
              <a:rPr lang="en-US" sz="2800" b="1" dirty="0">
                <a:solidFill>
                  <a:srgbClr val="000000"/>
                </a:solidFill>
                <a:effectLst/>
              </a:rPr>
              <a:t>Multiple Incentives​</a:t>
            </a:r>
            <a:endParaRPr lang="en-US" sz="5400" b="1" i="0" dirty="0">
              <a:solidFill>
                <a:srgbClr val="000000"/>
              </a:solidFill>
              <a:effectLst/>
            </a:endParaRPr>
          </a:p>
          <a:p>
            <a:pPr lvl="1"/>
            <a:r>
              <a:rPr lang="en-US" sz="2600" b="1" dirty="0">
                <a:solidFill>
                  <a:srgbClr val="000000"/>
                </a:solidFill>
                <a:effectLst/>
              </a:rPr>
              <a:t>Definition: </a:t>
            </a:r>
            <a:r>
              <a:rPr lang="en-US" sz="2600" b="0" dirty="0">
                <a:solidFill>
                  <a:srgbClr val="000000"/>
                </a:solidFill>
                <a:effectLst/>
              </a:rPr>
              <a:t>Words or phrases that highlighted the impact of and preferred incentives for CHW participation in HANS KAI.​</a:t>
            </a:r>
            <a:endParaRPr lang="en-US" sz="5200" b="0" i="0" dirty="0">
              <a:solidFill>
                <a:srgbClr val="000000"/>
              </a:solidFill>
              <a:effectLst/>
            </a:endParaRPr>
          </a:p>
          <a:p>
            <a:pPr lvl="1"/>
            <a:r>
              <a:rPr lang="en-US" sz="2600" b="1" dirty="0">
                <a:solidFill>
                  <a:srgbClr val="000000"/>
                </a:solidFill>
                <a:effectLst/>
              </a:rPr>
              <a:t>Quote: </a:t>
            </a:r>
            <a:r>
              <a:rPr lang="en-US" sz="2600" b="0" dirty="0">
                <a:solidFill>
                  <a:srgbClr val="000000"/>
                </a:solidFill>
                <a:effectLst/>
              </a:rPr>
              <a:t>“I've been a part of a research group that they do educations and things like that. Every meeting you do that you show up there's an incentive tied to it. And so it does help you even on those days when you really don't feel like. You go out of obligation and then you learn something, but that's been helpful I think to getting people involved.” (CHW)​</a:t>
            </a:r>
            <a:endParaRPr lang="en-US" sz="5200" b="0" i="0" dirty="0">
              <a:solidFill>
                <a:srgbClr val="000000"/>
              </a:solidFill>
              <a:effectLst/>
            </a:endParaRPr>
          </a:p>
          <a:p>
            <a:endParaRPr lang="en-US" dirty="0"/>
          </a:p>
        </p:txBody>
      </p:sp>
      <p:sp>
        <p:nvSpPr>
          <p:cNvPr id="3" name="Title 2">
            <a:extLst>
              <a:ext uri="{FF2B5EF4-FFF2-40B4-BE49-F238E27FC236}">
                <a16:creationId xmlns:a16="http://schemas.microsoft.com/office/drawing/2014/main" id="{413DC8D9-C990-4E80-B24E-5A8F9D22D537}"/>
              </a:ext>
            </a:extLst>
          </p:cNvPr>
          <p:cNvSpPr>
            <a:spLocks noGrp="1"/>
          </p:cNvSpPr>
          <p:nvPr>
            <p:ph type="title"/>
          </p:nvPr>
        </p:nvSpPr>
        <p:spPr/>
        <p:txBody>
          <a:bodyPr>
            <a:normAutofit fontScale="90000"/>
          </a:bodyPr>
          <a:lstStyle/>
          <a:p>
            <a:r>
              <a:rPr lang="en-US" dirty="0"/>
              <a:t>Results: Intervention Incentives​</a:t>
            </a:r>
            <a:br>
              <a:rPr lang="en-US" dirty="0"/>
            </a:br>
            <a:endParaRPr lang="en-US" dirty="0"/>
          </a:p>
        </p:txBody>
      </p:sp>
      <p:sp>
        <p:nvSpPr>
          <p:cNvPr id="4" name="Date Placeholder 3">
            <a:extLst>
              <a:ext uri="{FF2B5EF4-FFF2-40B4-BE49-F238E27FC236}">
                <a16:creationId xmlns:a16="http://schemas.microsoft.com/office/drawing/2014/main" id="{8B8D4274-2696-41A1-B529-514B01E85FD7}"/>
              </a:ext>
            </a:extLst>
          </p:cNvPr>
          <p:cNvSpPr>
            <a:spLocks noGrp="1"/>
          </p:cNvSpPr>
          <p:nvPr>
            <p:ph type="dt" sz="half" idx="2"/>
          </p:nvPr>
        </p:nvSpPr>
        <p:spPr/>
        <p:txBody>
          <a:bodyPr/>
          <a:lstStyle/>
          <a:p>
            <a:r>
              <a:rPr lang="en-US"/>
              <a:t>[Insert Program/Unit Title or Delete]</a:t>
            </a:r>
            <a:endParaRPr lang="en-US" dirty="0"/>
          </a:p>
        </p:txBody>
      </p:sp>
    </p:spTree>
    <p:extLst>
      <p:ext uri="{BB962C8B-B14F-4D97-AF65-F5344CB8AC3E}">
        <p14:creationId xmlns:p14="http://schemas.microsoft.com/office/powerpoint/2010/main" val="9799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6B47BC4F-A11D-423E-B55E-D854481AF70E}"/>
              </a:ext>
            </a:extLst>
          </p:cNvPr>
          <p:cNvPicPr>
            <a:picLocks noGrp="1" noChangeAspect="1" noChangeArrowheads="1"/>
          </p:cNvPicPr>
          <p:nvPr>
            <p:ph sz="quarter" idx="11"/>
          </p:nvPr>
        </p:nvPicPr>
        <p:blipFill>
          <a:blip r:embed="rId3">
            <a:extLst>
              <a:ext uri="{28A0092B-C50C-407E-A947-70E740481C1C}">
                <a14:useLocalDpi xmlns:a14="http://schemas.microsoft.com/office/drawing/2010/main" val="0"/>
              </a:ext>
            </a:extLst>
          </a:blip>
          <a:stretch>
            <a:fillRect/>
          </a:stretch>
        </p:blipFill>
        <p:spPr bwMode="auto">
          <a:xfrm>
            <a:off x="1174881" y="2398950"/>
            <a:ext cx="3083235" cy="206009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a:extLst>
              <a:ext uri="{FF2B5EF4-FFF2-40B4-BE49-F238E27FC236}">
                <a16:creationId xmlns:a16="http://schemas.microsoft.com/office/drawing/2014/main" id="{81024BFB-8AA3-4672-BE7F-EF0A81613D81}"/>
              </a:ext>
            </a:extLst>
          </p:cNvPr>
          <p:cNvSpPr>
            <a:spLocks noGrp="1"/>
          </p:cNvSpPr>
          <p:nvPr>
            <p:ph sz="quarter" idx="12"/>
          </p:nvPr>
        </p:nvSpPr>
        <p:spPr/>
        <p:txBody>
          <a:bodyPr>
            <a:normAutofit fontScale="77500" lnSpcReduction="20000"/>
          </a:bodyPr>
          <a:lstStyle/>
          <a:p>
            <a:r>
              <a:rPr lang="en-US" dirty="0"/>
              <a:t>CHW programming begin with community-engaged formative evaluation</a:t>
            </a:r>
          </a:p>
          <a:p>
            <a:r>
              <a:rPr lang="en-US" dirty="0"/>
              <a:t>Incorporate well-being and burnout prevention into CHW programming</a:t>
            </a:r>
          </a:p>
          <a:p>
            <a:r>
              <a:rPr lang="en-US" dirty="0"/>
              <a:t>Ensure CHW programming is flexible with few barriers</a:t>
            </a:r>
          </a:p>
          <a:p>
            <a:r>
              <a:rPr lang="en-US" dirty="0"/>
              <a:t>Incorporate peer support into CHW programming</a:t>
            </a:r>
          </a:p>
          <a:p>
            <a:r>
              <a:rPr lang="en-US" dirty="0"/>
              <a:t>Increase amount of CHW-specific trainings/education</a:t>
            </a:r>
          </a:p>
          <a:p>
            <a:r>
              <a:rPr lang="en-US" dirty="0"/>
              <a:t>Ensure programming is sustainable</a:t>
            </a:r>
          </a:p>
        </p:txBody>
      </p:sp>
      <p:sp>
        <p:nvSpPr>
          <p:cNvPr id="3" name="Title 2">
            <a:extLst>
              <a:ext uri="{FF2B5EF4-FFF2-40B4-BE49-F238E27FC236}">
                <a16:creationId xmlns:a16="http://schemas.microsoft.com/office/drawing/2014/main" id="{FCD850DF-545D-449E-8F9E-B8F821E39966}"/>
              </a:ext>
            </a:extLst>
          </p:cNvPr>
          <p:cNvSpPr>
            <a:spLocks noGrp="1"/>
          </p:cNvSpPr>
          <p:nvPr>
            <p:ph type="title"/>
          </p:nvPr>
        </p:nvSpPr>
        <p:spPr/>
        <p:txBody>
          <a:bodyPr/>
          <a:lstStyle/>
          <a:p>
            <a:r>
              <a:rPr lang="en-US" dirty="0"/>
              <a:t>Key Implications and Takeaways</a:t>
            </a:r>
          </a:p>
        </p:txBody>
      </p:sp>
    </p:spTree>
    <p:extLst>
      <p:ext uri="{BB962C8B-B14F-4D97-AF65-F5344CB8AC3E}">
        <p14:creationId xmlns:p14="http://schemas.microsoft.com/office/powerpoint/2010/main" val="724065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A290548-A2C0-4EDD-A005-26CB1CA03412}"/>
              </a:ext>
            </a:extLst>
          </p:cNvPr>
          <p:cNvPicPr>
            <a:picLocks/>
          </p:cNvPicPr>
          <p:nvPr>
            <p:custDataLst>
              <p:tags r:id="rId2"/>
            </p:custDataLst>
          </p:nvPr>
        </p:nvPicPr>
        <p:blipFill>
          <a:blip r:embed="rId7"/>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7C3EB5E9-3409-4241-B9F9-7822BACF1D5D}"/>
              </a:ext>
            </a:extLst>
          </p:cNvPr>
          <p:cNvPicPr>
            <a:picLocks/>
          </p:cNvPicPr>
          <p:nvPr>
            <p:custDataLst>
              <p:tags r:id="rId3"/>
            </p:custDataLst>
          </p:nvPr>
        </p:nvPicPr>
        <p:blipFill>
          <a:blip r:embed="rId8"/>
          <a:stretch>
            <a:fillRect/>
          </a:stretch>
        </p:blipFill>
        <p:spPr>
          <a:xfrm>
            <a:off x="508000" y="2514600"/>
            <a:ext cx="1828800" cy="1828800"/>
          </a:xfrm>
          <a:prstGeom prst="rect">
            <a:avLst/>
          </a:prstGeom>
        </p:spPr>
      </p:pic>
      <p:sp>
        <p:nvSpPr>
          <p:cNvPr id="6" name="Rectangle 5">
            <a:extLst>
              <a:ext uri="{FF2B5EF4-FFF2-40B4-BE49-F238E27FC236}">
                <a16:creationId xmlns:a16="http://schemas.microsoft.com/office/drawing/2014/main" id="{836D3ADA-F9CC-4868-822A-5539B5C3D125}"/>
              </a:ext>
            </a:extLst>
          </p:cNvPr>
          <p:cNvSpPr/>
          <p:nvPr>
            <p:custDataLst>
              <p:tags r:id="rId4"/>
            </p:custDataLst>
          </p:nvPr>
        </p:nvSpPr>
        <p:spPr>
          <a:xfrm>
            <a:off x="2590800" y="2571750"/>
            <a:ext cx="6045200" cy="1714500"/>
          </a:xfrm>
          <a:prstGeom prst="rect">
            <a:avLst/>
          </a:prstGeom>
          <a:noFill/>
          <a:ln w="9525" cap="flat" cmpd="sng" algn="ctr">
            <a:solidFill>
              <a:srgbClr val="FFFFFF"/>
            </a:solid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3600" b="1" dirty="0">
                <a:solidFill>
                  <a:srgbClr val="5B5B5B"/>
                </a:solidFill>
              </a:rPr>
              <a:t>How can you or your agency implement programming to support CHWs?</a:t>
            </a:r>
          </a:p>
        </p:txBody>
      </p:sp>
      <p:sp>
        <p:nvSpPr>
          <p:cNvPr id="7" name="Rectangle 6">
            <a:extLst>
              <a:ext uri="{FF2B5EF4-FFF2-40B4-BE49-F238E27FC236}">
                <a16:creationId xmlns:a16="http://schemas.microsoft.com/office/drawing/2014/main" id="{2A6504F8-2CA4-488C-A0A8-585AFE74A635}"/>
              </a:ext>
            </a:extLst>
          </p:cNvPr>
          <p:cNvSpPr/>
          <p:nvPr>
            <p:custDataLst>
              <p:tags r:id="rId5"/>
            </p:custDataLst>
          </p:nvPr>
        </p:nvSpPr>
        <p:spPr>
          <a:xfrm>
            <a:off x="2590800" y="6096000"/>
            <a:ext cx="6299200" cy="382594"/>
          </a:xfrm>
          <a:prstGeom prst="rect">
            <a:avLst/>
          </a:prstGeom>
          <a:noFill/>
          <a:ln w="9525" cap="flat" cmpd="sng" algn="ctr">
            <a:no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514296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noAutofit/>
          </a:bodyPr>
          <a:lstStyle/>
          <a:p>
            <a:pPr marL="514350" indent="-514350">
              <a:lnSpc>
                <a:spcPct val="120000"/>
              </a:lnSpc>
              <a:buFont typeface="+mj-lt"/>
              <a:buAutoNum type="arabicPeriod"/>
            </a:pPr>
            <a:r>
              <a:rPr lang="en-US" sz="1000" dirty="0"/>
              <a:t>American Public Health Association. Community health workers. https://www.apha.org/apha-communities/member-sections/community-health-workers</a:t>
            </a:r>
          </a:p>
          <a:p>
            <a:pPr marL="514350" indent="-514350">
              <a:lnSpc>
                <a:spcPct val="120000"/>
              </a:lnSpc>
              <a:buFont typeface="+mj-lt"/>
              <a:buAutoNum type="arabicPeriod"/>
            </a:pPr>
            <a:r>
              <a:rPr lang="en-US" sz="1000" dirty="0"/>
              <a:t>Gold RB. 'I am who I serve'—community health workers in family planning programs. Guttmacher Policy Review. 2010;13(3):8-13. </a:t>
            </a:r>
          </a:p>
          <a:p>
            <a:pPr marL="514350" indent="-514350">
              <a:lnSpc>
                <a:spcPct val="120000"/>
              </a:lnSpc>
              <a:buFont typeface="+mj-lt"/>
              <a:buAutoNum type="arabicPeriod"/>
            </a:pPr>
            <a:r>
              <a:rPr lang="en-US" sz="1000" dirty="0"/>
              <a:t>National Heart Lung and Blood Institute. Role of community health workers. 2014.</a:t>
            </a:r>
          </a:p>
          <a:p>
            <a:pPr marL="514350" indent="-514350">
              <a:lnSpc>
                <a:spcPct val="120000"/>
              </a:lnSpc>
              <a:buFont typeface="+mj-lt"/>
              <a:buAutoNum type="arabicPeriod"/>
            </a:pPr>
            <a:r>
              <a:rPr lang="en-US" sz="1000" dirty="0" err="1"/>
              <a:t>Henteleff</a:t>
            </a:r>
            <a:r>
              <a:rPr lang="en-US" sz="1000" dirty="0"/>
              <a:t> A, Wall H. The HANS KAI project: A community-based approach to improving health and well-being through peer support. Health Promotion and Chronic Disease Prevention in Canada. 2018;38(3):135-146. doi:10.24095/hpcdp.38.3.04</a:t>
            </a:r>
          </a:p>
          <a:p>
            <a:pPr marL="514350" indent="-514350">
              <a:lnSpc>
                <a:spcPct val="120000"/>
              </a:lnSpc>
              <a:buFont typeface="+mj-lt"/>
              <a:buAutoNum type="arabicPeriod"/>
            </a:pPr>
            <a:r>
              <a:rPr lang="en-US" sz="1000" dirty="0" err="1"/>
              <a:t>Herrman</a:t>
            </a:r>
            <a:r>
              <a:rPr lang="en-US" sz="1000" dirty="0"/>
              <a:t> AR. Focus Groups. In: Allen M, ed. The SAGE Encyclopedia of Communication Research Methods. SAGE Publications, </a:t>
            </a:r>
            <a:r>
              <a:rPr lang="en-US" sz="1000" dirty="0" err="1"/>
              <a:t>inc</a:t>
            </a:r>
            <a:r>
              <a:rPr lang="en-US" sz="1000" dirty="0"/>
              <a:t>; 2017.</a:t>
            </a:r>
          </a:p>
          <a:p>
            <a:pPr marL="514350" indent="-514350">
              <a:lnSpc>
                <a:spcPct val="120000"/>
              </a:lnSpc>
              <a:buFont typeface="+mj-lt"/>
              <a:buAutoNum type="arabicPeriod"/>
            </a:pPr>
            <a:r>
              <a:rPr lang="en-US" sz="1000" dirty="0"/>
              <a:t>Wong LP. Focus group discussion: A tool for health and medical research. 2008. p. 256-261.</a:t>
            </a:r>
          </a:p>
          <a:p>
            <a:pPr marL="514350" indent="-514350">
              <a:lnSpc>
                <a:spcPct val="120000"/>
              </a:lnSpc>
              <a:buFont typeface="+mj-lt"/>
              <a:buAutoNum type="arabicPeriod"/>
            </a:pPr>
            <a:r>
              <a:rPr lang="en-US" sz="1000" dirty="0" err="1"/>
              <a:t>Saldaña</a:t>
            </a:r>
            <a:r>
              <a:rPr lang="en-US" sz="1000" dirty="0"/>
              <a:t> J. The coding manual for qualitative researchers. 3rd ed. SAGE Publications; 2016.</a:t>
            </a:r>
          </a:p>
          <a:p>
            <a:pPr marL="514350" indent="-514350">
              <a:lnSpc>
                <a:spcPct val="120000"/>
              </a:lnSpc>
              <a:buFont typeface="+mj-lt"/>
              <a:buAutoNum type="arabicPeriod"/>
            </a:pPr>
            <a:r>
              <a:rPr lang="en-US" sz="1000" dirty="0"/>
              <a:t>Braun V, Clarke V. Using thematic analysis in psychology. Qualitative Research in Psychology. 2006;3(2):77-101. </a:t>
            </a:r>
            <a:r>
              <a:rPr lang="en-US" sz="1000" dirty="0" err="1"/>
              <a:t>doi:http</a:t>
            </a:r>
            <a:r>
              <a:rPr lang="en-US" sz="1000" dirty="0"/>
              <a:t>://dx.doi.org/10.1191/1478088706qp063oa</a:t>
            </a:r>
          </a:p>
          <a:p>
            <a:pPr marL="514350" indent="-514350">
              <a:lnSpc>
                <a:spcPct val="120000"/>
              </a:lnSpc>
              <a:buFont typeface="+mj-lt"/>
              <a:buAutoNum type="arabicPeriod"/>
            </a:pPr>
            <a:r>
              <a:rPr lang="en-US" sz="1000" dirty="0"/>
              <a:t>Wallerstein N, Duran B. Community-based participatory research contributions to intervention research: the intersection of science and practice to improve health equity. American Journal of Public Health. Apr 1 2010;100 Suppl 1:S40-6. doi:10.2105/AJPH.2009.184036</a:t>
            </a:r>
          </a:p>
          <a:p>
            <a:pPr marL="514350" indent="-514350">
              <a:lnSpc>
                <a:spcPct val="120000"/>
              </a:lnSpc>
              <a:buFont typeface="+mj-lt"/>
              <a:buAutoNum type="arabicPeriod"/>
            </a:pPr>
            <a:r>
              <a:rPr lang="en-US" sz="1000" dirty="0" err="1"/>
              <a:t>Rehder</a:t>
            </a:r>
            <a:r>
              <a:rPr lang="en-US" sz="1000" dirty="0"/>
              <a:t> K, Adair KC, Sexton JB. The science of health care worker burnout assessing and improving health care worker well-being. Archives of Pathology &amp; Laboratory Medicine. 9 2021;145(9):1095-1109. doi:10.5858/arpa.2020-0557-RA</a:t>
            </a:r>
          </a:p>
        </p:txBody>
      </p:sp>
      <p:sp>
        <p:nvSpPr>
          <p:cNvPr id="3" name="Title 2"/>
          <p:cNvSpPr>
            <a:spLocks noGrp="1"/>
          </p:cNvSpPr>
          <p:nvPr>
            <p:ph type="title"/>
          </p:nvPr>
        </p:nvSpPr>
        <p:spPr/>
        <p:txBody>
          <a:bodyPr/>
          <a:lstStyle/>
          <a:p>
            <a:r>
              <a:rPr lang="en-US" dirty="0"/>
              <a:t>References </a:t>
            </a:r>
          </a:p>
        </p:txBody>
      </p:sp>
    </p:spTree>
    <p:extLst>
      <p:ext uri="{BB962C8B-B14F-4D97-AF65-F5344CB8AC3E}">
        <p14:creationId xmlns:p14="http://schemas.microsoft.com/office/powerpoint/2010/main" val="1556712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0DB7757-B981-4843-907E-D990BA384576}"/>
              </a:ext>
            </a:extLst>
          </p:cNvPr>
          <p:cNvSpPr>
            <a:spLocks noGrp="1"/>
          </p:cNvSpPr>
          <p:nvPr>
            <p:ph sz="quarter" idx="11"/>
          </p:nvPr>
        </p:nvSpPr>
        <p:spPr/>
        <p:txBody>
          <a:bodyPr>
            <a:normAutofit fontScale="92500"/>
          </a:bodyPr>
          <a:lstStyle/>
          <a:p>
            <a:pPr marL="514350" indent="-514350">
              <a:lnSpc>
                <a:spcPct val="120000"/>
              </a:lnSpc>
              <a:buFont typeface="+mj-lt"/>
              <a:buAutoNum type="arabicPeriod" startAt="11"/>
            </a:pPr>
            <a:r>
              <a:rPr lang="en-US" sz="1000" dirty="0"/>
              <a:t>Reitz KM, Terhorst L, Smith CN, et al. Healthcare providers’ perceived support from their organization is associated with lower burnout and anxiety amid the COVID-19 pandemic. </a:t>
            </a:r>
            <a:r>
              <a:rPr lang="en-US" sz="1000" dirty="0" err="1"/>
              <a:t>PloS</a:t>
            </a:r>
            <a:r>
              <a:rPr lang="en-US" sz="1000" dirty="0"/>
              <a:t> One. 11 2021;16(11)doi:10.1371/journal.pone.0259858</a:t>
            </a:r>
          </a:p>
          <a:p>
            <a:pPr marL="514350" indent="-514350">
              <a:lnSpc>
                <a:spcPct val="120000"/>
              </a:lnSpc>
              <a:buFont typeface="+mj-lt"/>
              <a:buAutoNum type="arabicPeriod" startAt="11"/>
            </a:pPr>
            <a:r>
              <a:rPr lang="en-US" sz="1000" dirty="0" err="1"/>
              <a:t>Søvold</a:t>
            </a:r>
            <a:r>
              <a:rPr lang="en-US" sz="1000" dirty="0"/>
              <a:t> LE, </a:t>
            </a:r>
            <a:r>
              <a:rPr lang="en-US" sz="1000" dirty="0" err="1"/>
              <a:t>Naslund</a:t>
            </a:r>
            <a:r>
              <a:rPr lang="en-US" sz="1000" dirty="0"/>
              <a:t> JA, </a:t>
            </a:r>
            <a:r>
              <a:rPr lang="en-US" sz="1000" dirty="0" err="1"/>
              <a:t>Kousoulis</a:t>
            </a:r>
            <a:r>
              <a:rPr lang="en-US" sz="1000" dirty="0"/>
              <a:t> AA, et al. Prioritizing the Mental Health and Well-Being of Healthcare Workers: An Urgent Global Public Health Priority. Frontiers in Public Health. 5 2021;9doi:10.3389/fpubh.2021.679397</a:t>
            </a:r>
          </a:p>
          <a:p>
            <a:pPr marL="514350" indent="-514350">
              <a:lnSpc>
                <a:spcPct val="120000"/>
              </a:lnSpc>
              <a:buFont typeface="+mj-lt"/>
              <a:buAutoNum type="arabicPeriod" startAt="11"/>
            </a:pPr>
            <a:r>
              <a:rPr lang="en-US" sz="1000" dirty="0"/>
              <a:t>Wolff MB, O’Connor PJ, Wilson MG, Gay JL. Associations Between Occupational and Leisure-Time Physical Activity With Employee Stress, Burnout and Well-Being Among Healthcare Industry Workers. Quantitative Research. 9 2021;35(7):957-965. doi:10.1177/08901171211011372</a:t>
            </a:r>
          </a:p>
          <a:p>
            <a:pPr marL="514350" indent="-514350">
              <a:lnSpc>
                <a:spcPct val="120000"/>
              </a:lnSpc>
              <a:buFont typeface="+mj-lt"/>
              <a:buAutoNum type="arabicPeriod" startAt="11"/>
            </a:pPr>
            <a:r>
              <a:rPr lang="en-US" sz="1000" dirty="0"/>
              <a:t>Rahman R, Ross A, Huang D. Studying predictors to burnout, secondary stress  trauma, and compassion  satisfaction among community health workers  offering maternal and infant health care. 2021:</a:t>
            </a:r>
          </a:p>
          <a:p>
            <a:pPr marL="514350" indent="-514350">
              <a:lnSpc>
                <a:spcPct val="120000"/>
              </a:lnSpc>
              <a:buFont typeface="+mj-lt"/>
              <a:buAutoNum type="arabicPeriod" startAt="11"/>
            </a:pPr>
            <a:r>
              <a:rPr lang="en-US" sz="1000" dirty="0" err="1"/>
              <a:t>Wennerstrom</a:t>
            </a:r>
            <a:r>
              <a:rPr lang="en-US" sz="1000" dirty="0"/>
              <a:t> A, Johnson L, Gibson K, Batta SE, </a:t>
            </a:r>
            <a:r>
              <a:rPr lang="en-US" sz="1000" dirty="0" err="1"/>
              <a:t>Springgate</a:t>
            </a:r>
            <a:r>
              <a:rPr lang="en-US" sz="1000" dirty="0"/>
              <a:t> BF. Community health workers leading the charge on workforce development: Lessons from New Orleans. Journal of Community Health. 2014;39(6):1140-1149. doi:10.1007/s10900-014-9869-z</a:t>
            </a:r>
          </a:p>
          <a:p>
            <a:pPr marL="514350" indent="-514350">
              <a:lnSpc>
                <a:spcPct val="120000"/>
              </a:lnSpc>
              <a:buFont typeface="+mj-lt"/>
              <a:buAutoNum type="arabicPeriod" startAt="11"/>
            </a:pPr>
            <a:r>
              <a:rPr lang="en-US" sz="1000" dirty="0"/>
              <a:t>George C, Kolawole O. Battling </a:t>
            </a:r>
            <a:r>
              <a:rPr lang="en-US" sz="1400" dirty="0"/>
              <a:t>Burnout</a:t>
            </a:r>
            <a:r>
              <a:rPr lang="en-US" sz="1000" dirty="0"/>
              <a:t>: Self-Care And Organizational Tools To Increase Community Health Worker Retention And Satisfaction. https://healthleadsusa.org/resources/battling-burnout-self-care-and-organizational-tools-to-increase-community-health-worker-retention-and-satisfaction/</a:t>
            </a:r>
          </a:p>
          <a:p>
            <a:pPr marL="514350" indent="-514350">
              <a:lnSpc>
                <a:spcPct val="120000"/>
              </a:lnSpc>
              <a:buFont typeface="+mj-lt"/>
              <a:buAutoNum type="arabicPeriod" startAt="11"/>
            </a:pPr>
            <a:r>
              <a:rPr lang="en-US" sz="1000" dirty="0"/>
              <a:t>National Health Care for the Homeless Council. Integrating supervision of CHWs. https://nhchc.org/research/publications/chws/supervision-of-chws/</a:t>
            </a:r>
          </a:p>
          <a:p>
            <a:pPr marL="514350" indent="-514350">
              <a:lnSpc>
                <a:spcPct val="120000"/>
              </a:lnSpc>
              <a:buFont typeface="+mj-lt"/>
              <a:buAutoNum type="arabicPeriod" startAt="11"/>
            </a:pPr>
            <a:r>
              <a:rPr lang="en-US" sz="1000" dirty="0"/>
              <a:t>Mayfield-Johnson S, Smith DO, Crosby SA, et al. Insights on COVID-19 from community health worker state leaders. The Journal of Ambulatory Care Management. 10 2020;43(4):268-277. doi:10.1097/JAC.0000000000000351</a:t>
            </a:r>
          </a:p>
          <a:p>
            <a:pPr marL="514350" indent="-514350">
              <a:lnSpc>
                <a:spcPct val="120000"/>
              </a:lnSpc>
              <a:buFont typeface="+mj-lt"/>
              <a:buAutoNum type="arabicPeriod" startAt="11"/>
            </a:pPr>
            <a:r>
              <a:rPr lang="en-US" sz="1000" dirty="0"/>
              <a:t>Whalen Smith CN, Reed Robinson H, Carter N, Kirkland C. The 2018 Ohio community health worker statewide assessment: Key findings. 2018. http://grc.osu.edu/sites/default/files/inline-files/CHW_Assessment_Key_Findings.pdf</a:t>
            </a:r>
          </a:p>
          <a:p>
            <a:pPr marL="514350" indent="-514350">
              <a:lnSpc>
                <a:spcPct val="120000"/>
              </a:lnSpc>
              <a:buFont typeface="+mj-lt"/>
              <a:buAutoNum type="arabicPeriod" startAt="11"/>
            </a:pPr>
            <a:r>
              <a:rPr lang="en-US" sz="1000" dirty="0" err="1"/>
              <a:t>Orpinas</a:t>
            </a:r>
            <a:r>
              <a:rPr lang="en-US" sz="1000" dirty="0"/>
              <a:t> P, Matthew RA, Alvarez-Hernandez LR, Calva A, </a:t>
            </a:r>
            <a:r>
              <a:rPr lang="en-US" sz="1000" dirty="0" err="1"/>
              <a:t>Bermúdez</a:t>
            </a:r>
            <a:r>
              <a:rPr lang="en-US" sz="1000" dirty="0"/>
              <a:t> JM. </a:t>
            </a:r>
            <a:r>
              <a:rPr lang="en-US" sz="1000" dirty="0" err="1"/>
              <a:t>Promotoras</a:t>
            </a:r>
            <a:r>
              <a:rPr lang="en-US" sz="1000" dirty="0"/>
              <a:t> Voice Their Challenges in Fulfilling Their Role as Community Health Workers. Health Promotion Practice. 7 2021;22(4):502-511. doi:10.1177/1524839920921189</a:t>
            </a:r>
          </a:p>
        </p:txBody>
      </p:sp>
      <p:sp>
        <p:nvSpPr>
          <p:cNvPr id="3" name="Title 2">
            <a:extLst>
              <a:ext uri="{FF2B5EF4-FFF2-40B4-BE49-F238E27FC236}">
                <a16:creationId xmlns:a16="http://schemas.microsoft.com/office/drawing/2014/main" id="{29B67A06-9E58-47F1-975F-27050C7830AF}"/>
              </a:ext>
            </a:extLst>
          </p:cNvPr>
          <p:cNvSpPr>
            <a:spLocks noGrp="1"/>
          </p:cNvSpPr>
          <p:nvPr>
            <p:ph type="title"/>
          </p:nvPr>
        </p:nvSpPr>
        <p:spPr/>
        <p:txBody>
          <a:bodyPr/>
          <a:lstStyle/>
          <a:p>
            <a:r>
              <a:rPr lang="en-US" dirty="0"/>
              <a:t>References Continued</a:t>
            </a:r>
          </a:p>
        </p:txBody>
      </p:sp>
    </p:spTree>
    <p:extLst>
      <p:ext uri="{BB962C8B-B14F-4D97-AF65-F5344CB8AC3E}">
        <p14:creationId xmlns:p14="http://schemas.microsoft.com/office/powerpoint/2010/main" val="1032631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2"/>
          </p:nvPr>
        </p:nvSpPr>
        <p:spPr/>
        <p:txBody>
          <a:bodyPr/>
          <a:lstStyle/>
          <a:p>
            <a:r>
              <a:rPr lang="en-US"/>
              <a:t>© 2016 Regents of the University of Minnesota. All rights reserved. The University of Minnesota is an equal opportunity </a:t>
            </a:r>
            <a:br>
              <a:rPr lang="en-US"/>
            </a:br>
            <a:r>
              <a:rPr lang="en-US"/>
              <a:t>educator and employer. This material is available in alternative formats upon request. Direct requests to 612-624-6669.</a:t>
            </a:r>
            <a:endParaRPr lang="en-US" dirty="0"/>
          </a:p>
        </p:txBody>
      </p:sp>
      <p:sp>
        <p:nvSpPr>
          <p:cNvPr id="3" name="Title 2"/>
          <p:cNvSpPr>
            <a:spLocks noGrp="1"/>
          </p:cNvSpPr>
          <p:nvPr>
            <p:ph type="title"/>
          </p:nvPr>
        </p:nvSpPr>
        <p:spPr/>
        <p:txBody>
          <a:bodyPr/>
          <a:lstStyle/>
          <a:p>
            <a:r>
              <a:rPr lang="en-US" dirty="0"/>
              <a:t>Questions &amp; Discussion</a:t>
            </a:r>
          </a:p>
        </p:txBody>
      </p:sp>
      <p:sp>
        <p:nvSpPr>
          <p:cNvPr id="4" name="Text Placeholder 3"/>
          <p:cNvSpPr>
            <a:spLocks noGrp="1"/>
          </p:cNvSpPr>
          <p:nvPr>
            <p:ph type="body" sz="quarter" idx="13"/>
          </p:nvPr>
        </p:nvSpPr>
        <p:spPr/>
        <p:txBody>
          <a:bodyPr>
            <a:normAutofit fontScale="92500" lnSpcReduction="20000"/>
          </a:bodyPr>
          <a:lstStyle/>
          <a:p>
            <a:r>
              <a:rPr lang="en-US" dirty="0"/>
              <a:t>Acknowledgements: Dr. Sheryl Chatfield, PhD and Kent State University, College of Public Health </a:t>
            </a:r>
            <a:br>
              <a:rPr lang="en-US" dirty="0"/>
            </a:br>
            <a:endParaRPr lang="en-US" dirty="0"/>
          </a:p>
          <a:p>
            <a:r>
              <a:rPr lang="en-US" dirty="0"/>
              <a:t>Presenter Contact Information: ckirk@umn.edu</a:t>
            </a:r>
          </a:p>
        </p:txBody>
      </p:sp>
    </p:spTree>
    <p:extLst>
      <p:ext uri="{BB962C8B-B14F-4D97-AF65-F5344CB8AC3E}">
        <p14:creationId xmlns:p14="http://schemas.microsoft.com/office/powerpoint/2010/main" val="30182357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A409A34-F09D-422B-8EDD-E707C7EB3518}"/>
              </a:ext>
            </a:extLst>
          </p:cNvPr>
          <p:cNvPicPr>
            <a:picLocks/>
          </p:cNvPicPr>
          <p:nvPr>
            <p:custDataLst>
              <p:tags r:id="rId2"/>
            </p:custDataLst>
          </p:nvPr>
        </p:nvPicPr>
        <p:blipFill>
          <a:blip r:embed="rId7"/>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48A67D5D-B30E-4EA7-A456-D6462F11E0E0}"/>
              </a:ext>
            </a:extLst>
          </p:cNvPr>
          <p:cNvPicPr>
            <a:picLocks/>
          </p:cNvPicPr>
          <p:nvPr>
            <p:custDataLst>
              <p:tags r:id="rId3"/>
            </p:custDataLst>
          </p:nvPr>
        </p:nvPicPr>
        <p:blipFill>
          <a:blip r:embed="rId8"/>
          <a:stretch>
            <a:fillRect/>
          </a:stretch>
        </p:blipFill>
        <p:spPr>
          <a:xfrm>
            <a:off x="508000" y="2514600"/>
            <a:ext cx="1828800" cy="1828800"/>
          </a:xfrm>
          <a:prstGeom prst="rect">
            <a:avLst/>
          </a:prstGeom>
        </p:spPr>
      </p:pic>
      <p:sp>
        <p:nvSpPr>
          <p:cNvPr id="6" name="Rectangle 5">
            <a:extLst>
              <a:ext uri="{FF2B5EF4-FFF2-40B4-BE49-F238E27FC236}">
                <a16:creationId xmlns:a16="http://schemas.microsoft.com/office/drawing/2014/main" id="{9511B1C4-DA18-4AA4-B10F-F4C9B1D7E433}"/>
              </a:ext>
            </a:extLst>
          </p:cNvPr>
          <p:cNvSpPr/>
          <p:nvPr>
            <p:custDataLst>
              <p:tags r:id="rId4"/>
            </p:custDataLst>
          </p:nvPr>
        </p:nvSpPr>
        <p:spPr>
          <a:xfrm>
            <a:off x="2590800" y="2571750"/>
            <a:ext cx="6045200" cy="1714500"/>
          </a:xfrm>
          <a:prstGeom prst="rect">
            <a:avLst/>
          </a:prstGeom>
          <a:noFill/>
          <a:ln w="9525" cap="flat" cmpd="sng" algn="ctr">
            <a:solidFill>
              <a:srgbClr val="FFFFFF"/>
            </a:solid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3600" b="1">
                <a:solidFill>
                  <a:srgbClr val="5B5B5B"/>
                </a:solidFill>
              </a:rPr>
              <a:t>Audience Q&amp;A Session</a:t>
            </a:r>
          </a:p>
        </p:txBody>
      </p:sp>
      <p:sp>
        <p:nvSpPr>
          <p:cNvPr id="7" name="Rectangle 6">
            <a:extLst>
              <a:ext uri="{FF2B5EF4-FFF2-40B4-BE49-F238E27FC236}">
                <a16:creationId xmlns:a16="http://schemas.microsoft.com/office/drawing/2014/main" id="{CF5CD28E-3445-4FB6-A548-519E08C76C32}"/>
              </a:ext>
            </a:extLst>
          </p:cNvPr>
          <p:cNvSpPr/>
          <p:nvPr>
            <p:custDataLst>
              <p:tags r:id="rId5"/>
            </p:custDataLst>
          </p:nvPr>
        </p:nvSpPr>
        <p:spPr>
          <a:xfrm>
            <a:off x="2590800" y="6096000"/>
            <a:ext cx="6299200" cy="382594"/>
          </a:xfrm>
          <a:prstGeom prst="rect">
            <a:avLst/>
          </a:prstGeom>
          <a:noFill/>
          <a:ln w="9525" cap="flat" cmpd="sng" algn="ctr">
            <a:no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audience questions on this slide.</a:t>
            </a:r>
          </a:p>
        </p:txBody>
      </p:sp>
    </p:spTree>
    <p:custDataLst>
      <p:tags r:id="rId1"/>
    </p:custDataLst>
    <p:extLst>
      <p:ext uri="{BB962C8B-B14F-4D97-AF65-F5344CB8AC3E}">
        <p14:creationId xmlns:p14="http://schemas.microsoft.com/office/powerpoint/2010/main" val="3132829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9C99668-0B1A-4B75-BB39-1D759A7D768D}"/>
              </a:ext>
            </a:extLst>
          </p:cNvPr>
          <p:cNvPicPr>
            <a:picLocks/>
          </p:cNvPicPr>
          <p:nvPr>
            <p:custDataLst>
              <p:tags r:id="rId2"/>
            </p:custDataLst>
          </p:nvPr>
        </p:nvPicPr>
        <p:blipFill>
          <a:blip r:embed="rId7"/>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04053E71-E0BC-44E6-ACC7-4C2955A7AB1A}"/>
              </a:ext>
            </a:extLst>
          </p:cNvPr>
          <p:cNvPicPr>
            <a:picLocks/>
          </p:cNvPicPr>
          <p:nvPr>
            <p:custDataLst>
              <p:tags r:id="rId3"/>
            </p:custDataLst>
          </p:nvPr>
        </p:nvPicPr>
        <p:blipFill>
          <a:blip r:embed="rId8"/>
          <a:stretch>
            <a:fillRect/>
          </a:stretch>
        </p:blipFill>
        <p:spPr>
          <a:xfrm>
            <a:off x="508000" y="2514600"/>
            <a:ext cx="1828800" cy="1828800"/>
          </a:xfrm>
          <a:prstGeom prst="rect">
            <a:avLst/>
          </a:prstGeom>
        </p:spPr>
      </p:pic>
      <p:sp>
        <p:nvSpPr>
          <p:cNvPr id="6" name="Rectangle 5">
            <a:extLst>
              <a:ext uri="{FF2B5EF4-FFF2-40B4-BE49-F238E27FC236}">
                <a16:creationId xmlns:a16="http://schemas.microsoft.com/office/drawing/2014/main" id="{AAE6FF0B-BF26-4B27-8F23-88365A73522D}"/>
              </a:ext>
            </a:extLst>
          </p:cNvPr>
          <p:cNvSpPr/>
          <p:nvPr>
            <p:custDataLst>
              <p:tags r:id="rId4"/>
            </p:custDataLst>
          </p:nvPr>
        </p:nvSpPr>
        <p:spPr>
          <a:xfrm>
            <a:off x="2590800" y="2571750"/>
            <a:ext cx="6045200" cy="1714500"/>
          </a:xfrm>
          <a:prstGeom prst="rect">
            <a:avLst/>
          </a:prstGeom>
          <a:noFill/>
          <a:ln w="9525" cap="flat" cmpd="sng" algn="ctr">
            <a:solidFill>
              <a:srgbClr val="FFFFFF"/>
            </a:solid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r>
              <a:rPr lang="da-DK" sz="3600" b="1">
                <a:solidFill>
                  <a:srgbClr val="5B5B5B"/>
                </a:solidFill>
              </a:rPr>
              <a:t>Join at slido.com</a:t>
            </a:r>
            <a:br>
              <a:rPr lang="da-DK" sz="3600" b="1">
                <a:solidFill>
                  <a:srgbClr val="5B5B5B"/>
                </a:solidFill>
              </a:rPr>
            </a:br>
            <a:r>
              <a:rPr lang="da-DK" sz="3600" b="1">
                <a:solidFill>
                  <a:srgbClr val="5B5B5B"/>
                </a:solidFill>
              </a:rPr>
              <a:t>#935317</a:t>
            </a:r>
            <a:endParaRPr lang="en-US" sz="3600" b="1">
              <a:solidFill>
                <a:srgbClr val="5B5B5B"/>
              </a:solidFill>
            </a:endParaRPr>
          </a:p>
        </p:txBody>
      </p:sp>
      <p:sp>
        <p:nvSpPr>
          <p:cNvPr id="7" name="Rectangle 6">
            <a:extLst>
              <a:ext uri="{FF2B5EF4-FFF2-40B4-BE49-F238E27FC236}">
                <a16:creationId xmlns:a16="http://schemas.microsoft.com/office/drawing/2014/main" id="{D67CE6DD-ABA7-454C-AEC2-13641DF51660}"/>
              </a:ext>
            </a:extLst>
          </p:cNvPr>
          <p:cNvSpPr/>
          <p:nvPr>
            <p:custDataLst>
              <p:tags r:id="rId5"/>
            </p:custDataLst>
          </p:nvPr>
        </p:nvSpPr>
        <p:spPr>
          <a:xfrm>
            <a:off x="2590800" y="6096000"/>
            <a:ext cx="6299200" cy="382594"/>
          </a:xfrm>
          <a:prstGeom prst="rect">
            <a:avLst/>
          </a:prstGeom>
          <a:noFill/>
          <a:ln w="9525" cap="flat" cmpd="sng" algn="ctr">
            <a:no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joining instructions on this slide.</a:t>
            </a:r>
          </a:p>
        </p:txBody>
      </p:sp>
    </p:spTree>
    <p:custDataLst>
      <p:tags r:id="rId1"/>
    </p:custDataLst>
    <p:extLst>
      <p:ext uri="{BB962C8B-B14F-4D97-AF65-F5344CB8AC3E}">
        <p14:creationId xmlns:p14="http://schemas.microsoft.com/office/powerpoint/2010/main" val="121403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87BBBD3-0E37-43E5-9553-C3C471936284}"/>
              </a:ext>
            </a:extLst>
          </p:cNvPr>
          <p:cNvPicPr>
            <a:picLocks/>
          </p:cNvPicPr>
          <p:nvPr>
            <p:custDataLst>
              <p:tags r:id="rId2"/>
            </p:custDataLst>
          </p:nvPr>
        </p:nvPicPr>
        <p:blipFill>
          <a:blip r:embed="rId7"/>
          <a:stretch>
            <a:fillRect/>
          </a:stretch>
        </p:blipFill>
        <p:spPr>
          <a:xfrm>
            <a:off x="2592070" y="508000"/>
            <a:ext cx="914400" cy="382594"/>
          </a:xfrm>
          <a:prstGeom prst="rect">
            <a:avLst/>
          </a:prstGeom>
        </p:spPr>
      </p:pic>
      <p:sp>
        <p:nvSpPr>
          <p:cNvPr id="6" name="Rectangle 5">
            <a:extLst>
              <a:ext uri="{FF2B5EF4-FFF2-40B4-BE49-F238E27FC236}">
                <a16:creationId xmlns:a16="http://schemas.microsoft.com/office/drawing/2014/main" id="{B079F0BE-EDFA-4F98-8105-04991CDA1531}"/>
              </a:ext>
            </a:extLst>
          </p:cNvPr>
          <p:cNvSpPr/>
          <p:nvPr>
            <p:custDataLst>
              <p:tags r:id="rId3"/>
            </p:custDataLst>
          </p:nvPr>
        </p:nvSpPr>
        <p:spPr>
          <a:xfrm>
            <a:off x="2590800" y="2571750"/>
            <a:ext cx="6045200" cy="1714500"/>
          </a:xfrm>
          <a:prstGeom prst="rect">
            <a:avLst/>
          </a:prstGeom>
          <a:noFill/>
          <a:ln w="9525" cap="flat" cmpd="sng" algn="ctr">
            <a:solidFill>
              <a:srgbClr val="FFFFFF"/>
            </a:solid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3600" b="1">
                <a:solidFill>
                  <a:srgbClr val="5B5B5B"/>
                </a:solidFill>
              </a:rPr>
              <a:t>How long have you been a or worked with community health workers?</a:t>
            </a:r>
          </a:p>
        </p:txBody>
      </p:sp>
      <p:sp>
        <p:nvSpPr>
          <p:cNvPr id="7" name="Rectangle 6">
            <a:extLst>
              <a:ext uri="{FF2B5EF4-FFF2-40B4-BE49-F238E27FC236}">
                <a16:creationId xmlns:a16="http://schemas.microsoft.com/office/drawing/2014/main" id="{D38DEB3E-DEE0-4798-9944-B9FE6617BC7D}"/>
              </a:ext>
            </a:extLst>
          </p:cNvPr>
          <p:cNvSpPr/>
          <p:nvPr>
            <p:custDataLst>
              <p:tags r:id="rId4"/>
            </p:custDataLst>
          </p:nvPr>
        </p:nvSpPr>
        <p:spPr>
          <a:xfrm>
            <a:off x="2590800" y="6096000"/>
            <a:ext cx="6299200" cy="382594"/>
          </a:xfrm>
          <a:prstGeom prst="rect">
            <a:avLst/>
          </a:prstGeom>
          <a:noFill/>
          <a:ln w="9525" cap="flat" cmpd="sng" algn="ctr">
            <a:no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pic>
        <p:nvPicPr>
          <p:cNvPr id="9" name="Picture 8">
            <a:extLst>
              <a:ext uri="{FF2B5EF4-FFF2-40B4-BE49-F238E27FC236}">
                <a16:creationId xmlns:a16="http://schemas.microsoft.com/office/drawing/2014/main" id="{BA88302A-A3AB-4D3E-B933-9951F4B7748A}"/>
              </a:ext>
            </a:extLst>
          </p:cNvPr>
          <p:cNvPicPr>
            <a:picLocks/>
          </p:cNvPicPr>
          <p:nvPr>
            <p:custDataLst>
              <p:tags r:id="rId5"/>
            </p:custDataLst>
          </p:nvPr>
        </p:nvPicPr>
        <p:blipFill>
          <a:blip r:embed="rId8"/>
          <a:stretch>
            <a:fillRect/>
          </a:stretch>
        </p:blipFill>
        <p:spPr>
          <a:xfrm>
            <a:off x="508000" y="2514600"/>
            <a:ext cx="1828800" cy="1828800"/>
          </a:xfrm>
          <a:prstGeom prst="rect">
            <a:avLst/>
          </a:prstGeom>
        </p:spPr>
      </p:pic>
    </p:spTree>
    <p:custDataLst>
      <p:tags r:id="rId1"/>
    </p:custDataLst>
    <p:extLst>
      <p:ext uri="{BB962C8B-B14F-4D97-AF65-F5344CB8AC3E}">
        <p14:creationId xmlns:p14="http://schemas.microsoft.com/office/powerpoint/2010/main" val="1211511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0788487-4ADE-429D-8625-DC4D50FEDB96}"/>
              </a:ext>
            </a:extLst>
          </p:cNvPr>
          <p:cNvPicPr>
            <a:picLocks/>
          </p:cNvPicPr>
          <p:nvPr>
            <p:custDataLst>
              <p:tags r:id="rId2"/>
            </p:custDataLst>
          </p:nvPr>
        </p:nvPicPr>
        <p:blipFill>
          <a:blip r:embed="rId8"/>
          <a:stretch>
            <a:fillRect/>
          </a:stretch>
        </p:blipFill>
        <p:spPr>
          <a:xfrm>
            <a:off x="2592070" y="508000"/>
            <a:ext cx="914400" cy="382594"/>
          </a:xfrm>
          <a:prstGeom prst="rect">
            <a:avLst/>
          </a:prstGeom>
        </p:spPr>
      </p:pic>
      <p:pic>
        <p:nvPicPr>
          <p:cNvPr id="5" name="Picture 4">
            <a:extLst>
              <a:ext uri="{FF2B5EF4-FFF2-40B4-BE49-F238E27FC236}">
                <a16:creationId xmlns:a16="http://schemas.microsoft.com/office/drawing/2014/main" id="{02130765-9D9C-4978-8C77-51EF4CE99957}"/>
              </a:ext>
            </a:extLst>
          </p:cNvPr>
          <p:cNvPicPr>
            <a:picLocks/>
          </p:cNvPicPr>
          <p:nvPr>
            <p:custDataLst>
              <p:tags r:id="rId3"/>
            </p:custDataLst>
          </p:nvPr>
        </p:nvPicPr>
        <p:blipFill>
          <a:blip r:embed="rId9"/>
          <a:stretch>
            <a:fillRect/>
          </a:stretch>
        </p:blipFill>
        <p:spPr>
          <a:xfrm>
            <a:off x="508000" y="2514600"/>
            <a:ext cx="1828800" cy="1828800"/>
          </a:xfrm>
          <a:prstGeom prst="rect">
            <a:avLst/>
          </a:prstGeom>
        </p:spPr>
      </p:pic>
      <p:sp>
        <p:nvSpPr>
          <p:cNvPr id="6" name="Rectangle 5">
            <a:extLst>
              <a:ext uri="{FF2B5EF4-FFF2-40B4-BE49-F238E27FC236}">
                <a16:creationId xmlns:a16="http://schemas.microsoft.com/office/drawing/2014/main" id="{75C9B8E6-5CDA-4D5A-A30C-8A654DD85772}"/>
              </a:ext>
            </a:extLst>
          </p:cNvPr>
          <p:cNvSpPr/>
          <p:nvPr>
            <p:custDataLst>
              <p:tags r:id="rId4"/>
            </p:custDataLst>
          </p:nvPr>
        </p:nvSpPr>
        <p:spPr>
          <a:xfrm>
            <a:off x="2590800" y="2571750"/>
            <a:ext cx="6045200" cy="1714500"/>
          </a:xfrm>
          <a:prstGeom prst="rect">
            <a:avLst/>
          </a:prstGeom>
          <a:noFill/>
          <a:ln w="9525" cap="flat" cmpd="sng" algn="ctr">
            <a:solidFill>
              <a:srgbClr val="FFFFFF"/>
            </a:solid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2900" b="1" dirty="0">
                <a:solidFill>
                  <a:srgbClr val="5B5B5B"/>
                </a:solidFill>
              </a:rPr>
              <a:t>What’s the first thing that comes to your mind when you hear community health workers?</a:t>
            </a:r>
          </a:p>
        </p:txBody>
      </p:sp>
      <p:sp>
        <p:nvSpPr>
          <p:cNvPr id="7" name="Rectangle 6">
            <a:extLst>
              <a:ext uri="{FF2B5EF4-FFF2-40B4-BE49-F238E27FC236}">
                <a16:creationId xmlns:a16="http://schemas.microsoft.com/office/drawing/2014/main" id="{95F8DA3F-BAED-4C9A-BB28-47F936BCFCD5}"/>
              </a:ext>
            </a:extLst>
          </p:cNvPr>
          <p:cNvSpPr/>
          <p:nvPr>
            <p:custDataLst>
              <p:tags r:id="rId5"/>
            </p:custDataLst>
          </p:nvPr>
        </p:nvSpPr>
        <p:spPr>
          <a:xfrm>
            <a:off x="2590800" y="6096000"/>
            <a:ext cx="6299200" cy="382594"/>
          </a:xfrm>
          <a:prstGeom prst="rect">
            <a:avLst/>
          </a:prstGeom>
          <a:noFill/>
          <a:ln w="9525" cap="flat" cmpd="sng" algn="ctr">
            <a:noFill/>
            <a:prstDash val="solid"/>
          </a:ln>
          <a:effectLst>
            <a:outerShdw blurRad="40000" dist="23000" dir="5400000" rotWithShape="0">
              <a:srgbClr val="000000">
                <a:alpha val="35000"/>
              </a:srgbClr>
            </a:outerShdw>
          </a:effectLst>
          <a:extLst>
            <a:ext uri="{909E8E84-426E-40DD-AFC4-6F175D3DCCD1}">
              <a14:hiddenFill xmlns:a14="http://schemas.microsoft.com/office/drawing/2010/main">
                <a:gradFill rotWithShape="1">
                  <a:gsLst>
                    <a:gs pos="0">
                      <a:schemeClr val="accent1">
                        <a:tint val="100000"/>
                        <a:shade val="100000"/>
                        <a:satMod val="130000"/>
                      </a:schemeClr>
                    </a:gs>
                    <a:gs pos="100000">
                      <a:schemeClr val="accent1">
                        <a:tint val="50000"/>
                        <a:shade val="100000"/>
                        <a:satMod val="350000"/>
                      </a:schemeClr>
                    </a:gs>
                  </a:gsLst>
                  <a:lin ang="16200000" scaled="0"/>
                </a:gra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Lst>
        </p:spPr>
        <p:style>
          <a:lnRef idx="1">
            <a:schemeClr val="accent1"/>
          </a:lnRef>
          <a:fillRef idx="3">
            <a:schemeClr val="accent1"/>
          </a:fillRef>
          <a:effectRef idx="2">
            <a:schemeClr val="accent1"/>
          </a:effectRef>
          <a:fontRef idx="minor">
            <a:schemeClr val="lt1"/>
          </a:fontRef>
        </p:style>
        <p:txBody>
          <a:bodyPr rtlCol="0" anchor="ctr"/>
          <a:lstStyle/>
          <a:p>
            <a:r>
              <a:rPr lang="en-US" sz="1300" b="1">
                <a:solidFill>
                  <a:srgbClr val="5B5B5B"/>
                </a:solidFill>
              </a:rPr>
              <a:t>ⓘ</a:t>
            </a:r>
            <a:r>
              <a:rPr lang="en-US" sz="1400">
                <a:solidFill>
                  <a:srgbClr val="5B5B5B"/>
                </a:solidFill>
              </a:rPr>
              <a:t> Start presenting to display the poll results on this slide.</a:t>
            </a:r>
          </a:p>
        </p:txBody>
      </p:sp>
    </p:spTree>
    <p:custDataLst>
      <p:tags r:id="rId1"/>
    </p:custDataLst>
    <p:extLst>
      <p:ext uri="{BB962C8B-B14F-4D97-AF65-F5344CB8AC3E}">
        <p14:creationId xmlns:p14="http://schemas.microsoft.com/office/powerpoint/2010/main" val="2011935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p:txBody>
          <a:bodyPr/>
          <a:lstStyle/>
          <a:p>
            <a:r>
              <a:rPr lang="en-US" dirty="0"/>
              <a:t>Community health worker (CHW) definition and background</a:t>
            </a:r>
          </a:p>
          <a:p>
            <a:r>
              <a:rPr lang="en-US" dirty="0"/>
              <a:t>CHWs often experience same challenges as communities served</a:t>
            </a:r>
            <a:r>
              <a:rPr lang="en-US" baseline="30000" dirty="0"/>
              <a:t>1-3</a:t>
            </a:r>
          </a:p>
          <a:p>
            <a:r>
              <a:rPr lang="en-US" dirty="0"/>
              <a:t>CHWs would benefit from enhanced wellness and self-care programming</a:t>
            </a:r>
          </a:p>
          <a:p>
            <a:r>
              <a:rPr lang="en-US" dirty="0"/>
              <a:t>A solution is through HANS KAI</a:t>
            </a:r>
            <a:r>
              <a:rPr lang="en-US" baseline="30000" dirty="0"/>
              <a:t>4</a:t>
            </a:r>
          </a:p>
          <a:p>
            <a:pPr lvl="1"/>
            <a:r>
              <a:rPr lang="en-US" dirty="0"/>
              <a:t>Peer-led, self-care program</a:t>
            </a:r>
          </a:p>
        </p:txBody>
      </p:sp>
      <p:sp>
        <p:nvSpPr>
          <p:cNvPr id="3" name="Title 2"/>
          <p:cNvSpPr>
            <a:spLocks noGrp="1"/>
          </p:cNvSpPr>
          <p:nvPr>
            <p:ph type="title"/>
          </p:nvPr>
        </p:nvSpPr>
        <p:spPr/>
        <p:txBody>
          <a:bodyPr/>
          <a:lstStyle/>
          <a:p>
            <a:r>
              <a:rPr lang="en-US" dirty="0"/>
              <a:t>Introduction</a:t>
            </a:r>
          </a:p>
        </p:txBody>
      </p:sp>
    </p:spTree>
    <p:extLst>
      <p:ext uri="{BB962C8B-B14F-4D97-AF65-F5344CB8AC3E}">
        <p14:creationId xmlns:p14="http://schemas.microsoft.com/office/powerpoint/2010/main" val="3528517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838FE9-C3C7-4945-AF30-BEA31F900F35}"/>
              </a:ext>
            </a:extLst>
          </p:cNvPr>
          <p:cNvSpPr>
            <a:spLocks noGrp="1"/>
          </p:cNvSpPr>
          <p:nvPr>
            <p:ph sz="quarter" idx="11"/>
          </p:nvPr>
        </p:nvSpPr>
        <p:spPr/>
        <p:txBody>
          <a:bodyPr>
            <a:normAutofit fontScale="85000" lnSpcReduction="20000"/>
          </a:bodyPr>
          <a:lstStyle/>
          <a:p>
            <a:r>
              <a:rPr lang="en-US" dirty="0"/>
              <a:t>Concurrent 60-minute focus groups</a:t>
            </a:r>
            <a:r>
              <a:rPr lang="en-US" baseline="30000" dirty="0"/>
              <a:t>5,6 </a:t>
            </a:r>
            <a:r>
              <a:rPr lang="en-US" dirty="0"/>
              <a:t>with CHWs and CHW supervisors</a:t>
            </a:r>
          </a:p>
          <a:p>
            <a:r>
              <a:rPr lang="en-US" dirty="0"/>
              <a:t>Semi-structured focus group guide</a:t>
            </a:r>
            <a:r>
              <a:rPr lang="en-US" baseline="30000" dirty="0"/>
              <a:t>5,6</a:t>
            </a:r>
            <a:endParaRPr lang="en-US" dirty="0"/>
          </a:p>
          <a:p>
            <a:pPr lvl="1"/>
            <a:r>
              <a:rPr lang="en-US" dirty="0"/>
              <a:t>Intervention initiation</a:t>
            </a:r>
          </a:p>
          <a:p>
            <a:pPr lvl="1"/>
            <a:r>
              <a:rPr lang="en-US" dirty="0"/>
              <a:t>Impact of CHW organization culture</a:t>
            </a:r>
          </a:p>
          <a:p>
            <a:pPr lvl="1"/>
            <a:r>
              <a:rPr lang="en-US" dirty="0"/>
              <a:t>HANS KAI meeting details</a:t>
            </a:r>
          </a:p>
          <a:p>
            <a:pPr lvl="1"/>
            <a:r>
              <a:rPr lang="en-US" dirty="0"/>
              <a:t>HANS KAI meeting topics</a:t>
            </a:r>
          </a:p>
          <a:p>
            <a:pPr lvl="1"/>
            <a:r>
              <a:rPr lang="en-US" dirty="0"/>
              <a:t>Intervention incentives</a:t>
            </a:r>
          </a:p>
          <a:p>
            <a:r>
              <a:rPr lang="en-US" dirty="0"/>
              <a:t>Focus groups audio recorded, transcribe verbatim, descriptive coding</a:t>
            </a:r>
            <a:r>
              <a:rPr lang="en-US" baseline="30000" dirty="0"/>
              <a:t>7</a:t>
            </a:r>
            <a:r>
              <a:rPr lang="en-US" dirty="0"/>
              <a:t>, and thematic analysis</a:t>
            </a:r>
            <a:r>
              <a:rPr lang="en-US" baseline="30000" dirty="0"/>
              <a:t>8</a:t>
            </a:r>
            <a:r>
              <a:rPr lang="en-US" dirty="0"/>
              <a:t>, in QSR Internationals’ NVivo 12</a:t>
            </a:r>
          </a:p>
          <a:p>
            <a:pPr lvl="1"/>
            <a:r>
              <a:rPr lang="en-US" dirty="0"/>
              <a:t>Used mix of lumping and splitting coding techniques</a:t>
            </a:r>
            <a:r>
              <a:rPr lang="en-US" baseline="30000" dirty="0"/>
              <a:t>7</a:t>
            </a:r>
            <a:endParaRPr lang="en-US" dirty="0"/>
          </a:p>
          <a:p>
            <a:r>
              <a:rPr lang="en-US" dirty="0"/>
              <a:t>Most salient themes discussed in results</a:t>
            </a:r>
          </a:p>
        </p:txBody>
      </p:sp>
      <p:sp>
        <p:nvSpPr>
          <p:cNvPr id="3" name="Title 2">
            <a:extLst>
              <a:ext uri="{FF2B5EF4-FFF2-40B4-BE49-F238E27FC236}">
                <a16:creationId xmlns:a16="http://schemas.microsoft.com/office/drawing/2014/main" id="{D95229BC-AA38-4151-AF40-0F5BDB4D2D9D}"/>
              </a:ext>
            </a:extLst>
          </p:cNvPr>
          <p:cNvSpPr>
            <a:spLocks noGrp="1"/>
          </p:cNvSpPr>
          <p:nvPr>
            <p:ph type="title"/>
          </p:nvPr>
        </p:nvSpPr>
        <p:spPr/>
        <p:txBody>
          <a:bodyPr/>
          <a:lstStyle/>
          <a:p>
            <a:r>
              <a:rPr lang="en-US" dirty="0"/>
              <a:t>Methodology</a:t>
            </a:r>
          </a:p>
        </p:txBody>
      </p:sp>
    </p:spTree>
    <p:extLst>
      <p:ext uri="{BB962C8B-B14F-4D97-AF65-F5344CB8AC3E}">
        <p14:creationId xmlns:p14="http://schemas.microsoft.com/office/powerpoint/2010/main" val="27049258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0D7739-FB48-4EC6-B9D9-415B7B6F8E28}"/>
              </a:ext>
            </a:extLst>
          </p:cNvPr>
          <p:cNvSpPr>
            <a:spLocks noGrp="1"/>
          </p:cNvSpPr>
          <p:nvPr>
            <p:ph sz="quarter" idx="11"/>
          </p:nvPr>
        </p:nvSpPr>
        <p:spPr/>
        <p:txBody>
          <a:bodyPr>
            <a:normAutofit fontScale="85000" lnSpcReduction="20000"/>
          </a:bodyPr>
          <a:lstStyle/>
          <a:p>
            <a:r>
              <a:rPr lang="en-US" b="1" dirty="0"/>
              <a:t>Randomization</a:t>
            </a:r>
          </a:p>
          <a:p>
            <a:pPr lvl="1"/>
            <a:r>
              <a:rPr lang="en-US" sz="2400" b="1" dirty="0">
                <a:solidFill>
                  <a:srgbClr val="000000"/>
                </a:solidFill>
                <a:effectLst/>
              </a:rPr>
              <a:t>Definition:</a:t>
            </a:r>
            <a:r>
              <a:rPr lang="en-US" sz="2400" b="0" dirty="0">
                <a:solidFill>
                  <a:srgbClr val="000000"/>
                </a:solidFill>
                <a:effectLst/>
              </a:rPr>
              <a:t> Words or phrases that highlighted participant’s suggestion of intervention participant randomization​</a:t>
            </a:r>
            <a:endParaRPr lang="en-US" sz="4400" b="0" i="0" dirty="0">
              <a:solidFill>
                <a:srgbClr val="000000"/>
              </a:solidFill>
              <a:effectLst/>
            </a:endParaRPr>
          </a:p>
          <a:p>
            <a:pPr lvl="1"/>
            <a:r>
              <a:rPr lang="en-US" b="1" dirty="0"/>
              <a:t>Quote:</a:t>
            </a:r>
            <a:r>
              <a:rPr lang="en-US" dirty="0"/>
              <a:t> </a:t>
            </a:r>
            <a:r>
              <a:rPr lang="en-US" sz="2400" b="0" dirty="0">
                <a:solidFill>
                  <a:srgbClr val="000000"/>
                </a:solidFill>
                <a:effectLst/>
              </a:rPr>
              <a:t>“pull numbers out of the hat because you make different agencies have different requirements, and so then you would get everybody with this requirement over here and everybody with a totally different requirement over there and this other way you'll just mix it all up.” (CHW)​</a:t>
            </a:r>
            <a:endParaRPr lang="en-US" sz="4400" b="0" i="0" dirty="0">
              <a:solidFill>
                <a:srgbClr val="000000"/>
              </a:solidFill>
              <a:effectLst/>
            </a:endParaRPr>
          </a:p>
          <a:p>
            <a:r>
              <a:rPr lang="en-US" b="1" dirty="0"/>
              <a:t>Inclusion of all CHWs</a:t>
            </a:r>
          </a:p>
          <a:p>
            <a:pPr lvl="1"/>
            <a:r>
              <a:rPr lang="en-US" b="1" dirty="0"/>
              <a:t>Definition:</a:t>
            </a:r>
            <a:r>
              <a:rPr lang="en-US" dirty="0"/>
              <a:t> </a:t>
            </a:r>
            <a:r>
              <a:rPr lang="en-US" sz="2400" b="0" dirty="0">
                <a:solidFill>
                  <a:srgbClr val="000000"/>
                </a:solidFill>
                <a:effectLst/>
              </a:rPr>
              <a:t>Words or phrases that highlighted participant’s suggestion that the intervention should include all CHWs ​</a:t>
            </a:r>
            <a:endParaRPr lang="en-US" sz="4400" b="0" i="0" dirty="0">
              <a:solidFill>
                <a:srgbClr val="000000"/>
              </a:solidFill>
              <a:effectLst/>
            </a:endParaRPr>
          </a:p>
          <a:p>
            <a:pPr lvl="1"/>
            <a:r>
              <a:rPr lang="en-US" sz="2400" b="1" dirty="0">
                <a:solidFill>
                  <a:srgbClr val="000000"/>
                </a:solidFill>
                <a:effectLst/>
              </a:rPr>
              <a:t>Quote:</a:t>
            </a:r>
            <a:r>
              <a:rPr lang="en-US" sz="2400" b="0" dirty="0">
                <a:solidFill>
                  <a:srgbClr val="000000"/>
                </a:solidFill>
                <a:effectLst/>
              </a:rPr>
              <a:t> “I think [it] would be better if you have more people.” (CHW)​</a:t>
            </a:r>
            <a:endParaRPr lang="en-US" sz="4400" b="0" dirty="0">
              <a:solidFill>
                <a:srgbClr val="000000"/>
              </a:solidFill>
              <a:effectLst/>
            </a:endParaRPr>
          </a:p>
        </p:txBody>
      </p:sp>
      <p:sp>
        <p:nvSpPr>
          <p:cNvPr id="3" name="Title 2">
            <a:extLst>
              <a:ext uri="{FF2B5EF4-FFF2-40B4-BE49-F238E27FC236}">
                <a16:creationId xmlns:a16="http://schemas.microsoft.com/office/drawing/2014/main" id="{FD6C009C-F0B4-4882-BCAB-DE195D742E68}"/>
              </a:ext>
            </a:extLst>
          </p:cNvPr>
          <p:cNvSpPr>
            <a:spLocks noGrp="1"/>
          </p:cNvSpPr>
          <p:nvPr>
            <p:ph type="title"/>
          </p:nvPr>
        </p:nvSpPr>
        <p:spPr/>
        <p:txBody>
          <a:bodyPr/>
          <a:lstStyle/>
          <a:p>
            <a:r>
              <a:rPr lang="en-US" dirty="0"/>
              <a:t>Results: Intervention Initiation</a:t>
            </a:r>
          </a:p>
        </p:txBody>
      </p:sp>
    </p:spTree>
    <p:extLst>
      <p:ext uri="{BB962C8B-B14F-4D97-AF65-F5344CB8AC3E}">
        <p14:creationId xmlns:p14="http://schemas.microsoft.com/office/powerpoint/2010/main" val="1554412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E4CC5EF-D43E-483E-A2D8-0E8199203796}"/>
              </a:ext>
            </a:extLst>
          </p:cNvPr>
          <p:cNvSpPr>
            <a:spLocks noGrp="1"/>
          </p:cNvSpPr>
          <p:nvPr>
            <p:ph sz="quarter" idx="11"/>
          </p:nvPr>
        </p:nvSpPr>
        <p:spPr/>
        <p:txBody>
          <a:bodyPr>
            <a:normAutofit fontScale="77500" lnSpcReduction="20000"/>
          </a:bodyPr>
          <a:lstStyle/>
          <a:p>
            <a:r>
              <a:rPr lang="en-US" sz="2800" b="1" dirty="0">
                <a:latin typeface="Arial" panose="020B0604020202020204" pitchFamily="34" charset="0"/>
                <a:cs typeface="Arial" panose="020B0604020202020204" pitchFamily="34" charset="0"/>
              </a:rPr>
              <a:t>Organizational Support Present​</a:t>
            </a:r>
          </a:p>
          <a:p>
            <a:pPr lvl="1"/>
            <a:r>
              <a:rPr lang="en-US" sz="2600" b="1" dirty="0">
                <a:latin typeface="Arial" panose="020B0604020202020204" pitchFamily="34" charset="0"/>
                <a:cs typeface="Arial" panose="020B0604020202020204" pitchFamily="34" charset="0"/>
              </a:rPr>
              <a:t>Definition: </a:t>
            </a:r>
            <a:r>
              <a:rPr lang="en-US" sz="2600" b="0" dirty="0">
                <a:solidFill>
                  <a:srgbClr val="000000"/>
                </a:solidFill>
                <a:effectLst/>
                <a:latin typeface="Arial" panose="020B0604020202020204" pitchFamily="34" charset="0"/>
                <a:cs typeface="Arial" panose="020B0604020202020204" pitchFamily="34" charset="0"/>
              </a:rPr>
              <a:t>Words or phrases that highlighted support of HANS KAI by participant’s organization​</a:t>
            </a:r>
            <a:endParaRPr lang="en-US" sz="4600" b="0" i="0" dirty="0">
              <a:solidFill>
                <a:srgbClr val="000000"/>
              </a:solidFill>
              <a:effectLst/>
              <a:latin typeface="Arial" panose="020B0604020202020204" pitchFamily="34" charset="0"/>
              <a:cs typeface="Arial" panose="020B0604020202020204" pitchFamily="34" charset="0"/>
            </a:endParaRPr>
          </a:p>
          <a:p>
            <a:pPr lvl="1"/>
            <a:r>
              <a:rPr lang="en-US" sz="2600" b="1" dirty="0">
                <a:solidFill>
                  <a:srgbClr val="000000"/>
                </a:solidFill>
                <a:effectLst/>
                <a:latin typeface="Arial" panose="020B0604020202020204" pitchFamily="34" charset="0"/>
                <a:cs typeface="Arial" panose="020B0604020202020204" pitchFamily="34" charset="0"/>
              </a:rPr>
              <a:t>Quote: </a:t>
            </a:r>
            <a:r>
              <a:rPr lang="en-US" sz="2600" b="0" dirty="0">
                <a:solidFill>
                  <a:srgbClr val="000000"/>
                </a:solidFill>
                <a:effectLst/>
                <a:latin typeface="Arial" panose="020B0604020202020204" pitchFamily="34" charset="0"/>
                <a:cs typeface="Arial" panose="020B0604020202020204" pitchFamily="34" charset="0"/>
              </a:rPr>
              <a:t>“Self-care is something that we are expected to incorporate in our daily jobs...so we can do our jobs.” (CHW)​</a:t>
            </a:r>
            <a:endParaRPr lang="en-US" sz="4600" b="0" i="0" dirty="0">
              <a:solidFill>
                <a:srgbClr val="000000"/>
              </a:solidFill>
              <a:effectLst/>
              <a:latin typeface="Arial" panose="020B0604020202020204" pitchFamily="34" charset="0"/>
              <a:cs typeface="Arial" panose="020B0604020202020204" pitchFamily="34" charset="0"/>
            </a:endParaRPr>
          </a:p>
          <a:p>
            <a:r>
              <a:rPr lang="en-US" sz="2800" b="1" dirty="0">
                <a:solidFill>
                  <a:srgbClr val="000000"/>
                </a:solidFill>
                <a:effectLst/>
                <a:latin typeface="Arial" panose="020B0604020202020204" pitchFamily="34" charset="0"/>
                <a:cs typeface="Arial" panose="020B0604020202020204" pitchFamily="34" charset="0"/>
              </a:rPr>
              <a:t>Organization Dependent​</a:t>
            </a:r>
            <a:endParaRPr lang="en-US" sz="4800" b="1" i="0" dirty="0">
              <a:solidFill>
                <a:srgbClr val="000000"/>
              </a:solidFill>
              <a:effectLst/>
              <a:latin typeface="Arial" panose="020B0604020202020204" pitchFamily="34" charset="0"/>
              <a:cs typeface="Arial" panose="020B0604020202020204" pitchFamily="34" charset="0"/>
            </a:endParaRPr>
          </a:p>
          <a:p>
            <a:pPr lvl="1"/>
            <a:r>
              <a:rPr lang="en-US" sz="2600" b="1" dirty="0">
                <a:solidFill>
                  <a:srgbClr val="000000"/>
                </a:solidFill>
                <a:effectLst/>
                <a:latin typeface="Arial" panose="020B0604020202020204" pitchFamily="34" charset="0"/>
                <a:cs typeface="Arial" panose="020B0604020202020204" pitchFamily="34" charset="0"/>
              </a:rPr>
              <a:t>Definition: </a:t>
            </a:r>
            <a:r>
              <a:rPr lang="en-US" sz="2600" b="0" dirty="0">
                <a:solidFill>
                  <a:srgbClr val="000000"/>
                </a:solidFill>
                <a:effectLst/>
                <a:latin typeface="Arial" panose="020B0604020202020204" pitchFamily="34" charset="0"/>
                <a:cs typeface="Arial" panose="020B0604020202020204" pitchFamily="34" charset="0"/>
              </a:rPr>
              <a:t>Words or phrases that highlighted how some organizations may be more supportive of HANS KAI than others ​</a:t>
            </a:r>
            <a:endParaRPr lang="en-US" sz="4600" b="0" i="0" dirty="0">
              <a:solidFill>
                <a:srgbClr val="000000"/>
              </a:solidFill>
              <a:effectLst/>
              <a:latin typeface="Arial" panose="020B0604020202020204" pitchFamily="34" charset="0"/>
              <a:cs typeface="Arial" panose="020B0604020202020204" pitchFamily="34" charset="0"/>
            </a:endParaRPr>
          </a:p>
          <a:p>
            <a:pPr lvl="1"/>
            <a:r>
              <a:rPr lang="en-US" sz="2600" b="1" dirty="0">
                <a:solidFill>
                  <a:srgbClr val="000000"/>
                </a:solidFill>
                <a:effectLst/>
                <a:latin typeface="Arial" panose="020B0604020202020204" pitchFamily="34" charset="0"/>
                <a:cs typeface="Arial" panose="020B0604020202020204" pitchFamily="34" charset="0"/>
              </a:rPr>
              <a:t>Quote: </a:t>
            </a:r>
            <a:r>
              <a:rPr lang="en-US" sz="2600" b="0" dirty="0">
                <a:solidFill>
                  <a:srgbClr val="000000"/>
                </a:solidFill>
                <a:effectLst/>
                <a:latin typeface="Arial" panose="020B0604020202020204" pitchFamily="34" charset="0"/>
                <a:cs typeface="Arial" panose="020B0604020202020204" pitchFamily="34" charset="0"/>
              </a:rPr>
              <a:t>“it really depends on which CHWS you’re talking to and what their culture is </a:t>
            </a:r>
            <a:r>
              <a:rPr lang="en-US" sz="2600" b="0" dirty="0" err="1">
                <a:solidFill>
                  <a:srgbClr val="000000"/>
                </a:solidFill>
                <a:effectLst/>
                <a:latin typeface="Arial" panose="020B0604020202020204" pitchFamily="34" charset="0"/>
                <a:cs typeface="Arial" panose="020B0604020202020204" pitchFamily="34" charset="0"/>
              </a:rPr>
              <a:t>'cause</a:t>
            </a:r>
            <a:r>
              <a:rPr lang="en-US" sz="2600" b="0" dirty="0">
                <a:solidFill>
                  <a:srgbClr val="000000"/>
                </a:solidFill>
                <a:effectLst/>
                <a:latin typeface="Arial" panose="020B0604020202020204" pitchFamily="34" charset="0"/>
                <a:cs typeface="Arial" panose="020B0604020202020204" pitchFamily="34" charset="0"/>
              </a:rPr>
              <a:t> not only do I have culture at [organization] which is 10% of what I do but culture at the hospital that I work at, which is 90% of what I do.” (CHW)​</a:t>
            </a:r>
            <a:endParaRPr lang="en-US" sz="4600" b="0" i="0" dirty="0">
              <a:solidFill>
                <a:srgbClr val="000000"/>
              </a:solidFill>
              <a:effectLst/>
              <a:latin typeface="Arial" panose="020B0604020202020204" pitchFamily="34" charset="0"/>
              <a:cs typeface="Arial" panose="020B0604020202020204" pitchFamily="34" charset="0"/>
            </a:endParaRPr>
          </a:p>
          <a:p>
            <a:endParaRPr lang="en-US" dirty="0"/>
          </a:p>
        </p:txBody>
      </p:sp>
      <p:sp>
        <p:nvSpPr>
          <p:cNvPr id="3" name="Title 2">
            <a:extLst>
              <a:ext uri="{FF2B5EF4-FFF2-40B4-BE49-F238E27FC236}">
                <a16:creationId xmlns:a16="http://schemas.microsoft.com/office/drawing/2014/main" id="{E14B1693-2655-43FE-8BC9-89720801196F}"/>
              </a:ext>
            </a:extLst>
          </p:cNvPr>
          <p:cNvSpPr>
            <a:spLocks noGrp="1"/>
          </p:cNvSpPr>
          <p:nvPr>
            <p:ph type="title"/>
          </p:nvPr>
        </p:nvSpPr>
        <p:spPr/>
        <p:txBody>
          <a:bodyPr>
            <a:noAutofit/>
          </a:bodyPr>
          <a:lstStyle/>
          <a:p>
            <a:r>
              <a:rPr lang="en-US" sz="2900" dirty="0"/>
              <a:t>Results: Impact of CHW Organization Culture​</a:t>
            </a:r>
          </a:p>
        </p:txBody>
      </p:sp>
    </p:spTree>
    <p:extLst>
      <p:ext uri="{BB962C8B-B14F-4D97-AF65-F5344CB8AC3E}">
        <p14:creationId xmlns:p14="http://schemas.microsoft.com/office/powerpoint/2010/main" val="3898757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251697-82E2-4C16-A27D-432DCA2BDE01}"/>
              </a:ext>
            </a:extLst>
          </p:cNvPr>
          <p:cNvSpPr>
            <a:spLocks noGrp="1"/>
          </p:cNvSpPr>
          <p:nvPr>
            <p:ph sz="quarter" idx="11"/>
          </p:nvPr>
        </p:nvSpPr>
        <p:spPr/>
        <p:txBody>
          <a:bodyPr>
            <a:normAutofit fontScale="70000" lnSpcReduction="20000"/>
          </a:bodyPr>
          <a:lstStyle/>
          <a:p>
            <a:r>
              <a:rPr lang="en-US" b="1" dirty="0"/>
              <a:t>Flexibility Needed due to Barriers​</a:t>
            </a:r>
          </a:p>
          <a:p>
            <a:pPr lvl="1"/>
            <a:r>
              <a:rPr lang="en-US" b="1" dirty="0"/>
              <a:t>Definition:</a:t>
            </a:r>
            <a:r>
              <a:rPr lang="en-US" dirty="0"/>
              <a:t> Words or phrases that highlighted CHWs may have preferences around HANS KAI meeting details, they ultimately needed flexibility due to barriers​</a:t>
            </a:r>
          </a:p>
          <a:p>
            <a:pPr lvl="1" fontAlgn="base"/>
            <a:r>
              <a:rPr lang="en-US" b="1" dirty="0"/>
              <a:t>Quote:</a:t>
            </a:r>
            <a:r>
              <a:rPr lang="en-US" dirty="0"/>
              <a:t> “We may be able to start it twice a month. But we may have To go to once a month, depending on how things are looking.” (CHW participant)​</a:t>
            </a:r>
          </a:p>
          <a:p>
            <a:pPr lvl="1" fontAlgn="base"/>
            <a:r>
              <a:rPr lang="en-US" b="1" dirty="0"/>
              <a:t>Quote: </a:t>
            </a:r>
            <a:r>
              <a:rPr lang="en-US" dirty="0"/>
              <a:t>“I'm a person that likes to see it playing it out and see how it works and then tweaking as we go. You know, it's like, oh this hasn't been working and let's change it.” (Supervisor)​</a:t>
            </a:r>
          </a:p>
          <a:p>
            <a:pPr fontAlgn="base"/>
            <a:r>
              <a:rPr lang="en-US" b="1" dirty="0"/>
              <a:t>Peer Support Critical for Burnout and Connection​</a:t>
            </a:r>
          </a:p>
          <a:p>
            <a:pPr lvl="1" fontAlgn="base"/>
            <a:r>
              <a:rPr lang="en-US" b="1" dirty="0"/>
              <a:t>Definition: </a:t>
            </a:r>
            <a:r>
              <a:rPr lang="en-US" dirty="0"/>
              <a:t>Words or phrases that highlighted the importance of peer support groups to mitigate CHW burnout and increase connection​</a:t>
            </a:r>
          </a:p>
          <a:p>
            <a:pPr lvl="1" fontAlgn="base"/>
            <a:r>
              <a:rPr lang="en-US" b="1" dirty="0"/>
              <a:t>Quote: </a:t>
            </a:r>
            <a:r>
              <a:rPr lang="en-US" dirty="0"/>
              <a:t>“So being able to have a support group where we're all staying connected would definitely be something that would be helpful in the long run.” (CHW)​</a:t>
            </a:r>
          </a:p>
          <a:p>
            <a:pPr lvl="1" fontAlgn="base"/>
            <a:r>
              <a:rPr lang="en-US" b="1" dirty="0"/>
              <a:t>Quote: </a:t>
            </a:r>
            <a:r>
              <a:rPr lang="en-US" dirty="0"/>
              <a:t>“it seems to be coming up quite frequently among [name] team about burnout” (Supervisor)​</a:t>
            </a:r>
          </a:p>
          <a:p>
            <a:endParaRPr lang="en-US" dirty="0"/>
          </a:p>
        </p:txBody>
      </p:sp>
      <p:sp>
        <p:nvSpPr>
          <p:cNvPr id="3" name="Title 2">
            <a:extLst>
              <a:ext uri="{FF2B5EF4-FFF2-40B4-BE49-F238E27FC236}">
                <a16:creationId xmlns:a16="http://schemas.microsoft.com/office/drawing/2014/main" id="{27BC7B4B-D96B-48A3-94E6-7038ADC7FD20}"/>
              </a:ext>
            </a:extLst>
          </p:cNvPr>
          <p:cNvSpPr>
            <a:spLocks noGrp="1"/>
          </p:cNvSpPr>
          <p:nvPr>
            <p:ph type="title"/>
          </p:nvPr>
        </p:nvSpPr>
        <p:spPr/>
        <p:txBody>
          <a:bodyPr/>
          <a:lstStyle/>
          <a:p>
            <a:r>
              <a:rPr lang="en-US" dirty="0"/>
              <a:t>Results: HANS KAI Meeting Details</a:t>
            </a:r>
          </a:p>
        </p:txBody>
      </p:sp>
    </p:spTree>
    <p:extLst>
      <p:ext uri="{BB962C8B-B14F-4D97-AF65-F5344CB8AC3E}">
        <p14:creationId xmlns:p14="http://schemas.microsoft.com/office/powerpoint/2010/main" val="8914209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LIDO_APP_VERSION" val="1.2.3.2819"/>
  <p:tag name="SLIDO_PRESENTATION_ID" val="00000000-0000-0000-0000-000000000000"/>
  <p:tag name="SLIDO_EVENT_UUID" val="e492e087-774a-49b1-af5d-8612000d396d"/>
  <p:tag name="SLIDO_EVENT_SECTION_UUID" val="62b006c0-f73d-455f-bd74-c011149fa3c9"/>
</p:tagLst>
</file>

<file path=ppt/tags/tag10.xml><?xml version="1.0" encoding="utf-8"?>
<p:tagLst xmlns:a="http://schemas.openxmlformats.org/drawingml/2006/main" xmlns:r="http://schemas.openxmlformats.org/officeDocument/2006/relationships" xmlns:p="http://schemas.openxmlformats.org/presentationml/2006/main">
  <p:tag name="SLIDO_ELEMENT" val="footer"/>
</p:tagLst>
</file>

<file path=ppt/tags/tag11.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OpenText"/>
</p:tagLst>
</file>

<file path=ppt/tags/tag12.xml><?xml version="1.0" encoding="utf-8"?>
<p:tagLst xmlns:a="http://schemas.openxmlformats.org/drawingml/2006/main" xmlns:r="http://schemas.openxmlformats.org/officeDocument/2006/relationships" xmlns:p="http://schemas.openxmlformats.org/presentationml/2006/main">
  <p:tag name="SLIDO_METADATA" val="eyJUaW1lc3RhbXAiOjE2NTIxMDMzMzF9"/>
  <p:tag name="SLIDO_TYPE" val="SlidoPoll"/>
  <p:tag name="SLIDO_POLL_UUID" val="09090cbc-2012-4464-b213-f3a48843aa7d"/>
  <p:tag name="SLIDO_TIMELINE" val="W3sicG9sbFF1ZXN0aW9uVXVpZCI6IjdjNDA5ZDQ0LWRjY2ItNDdjNC1iMzZkLTBjNjNlMmJhMGIzZSIsInNob3dSZXN1bHRzIjp0cnVlLCJzaG93Q29ycmVjdEFuc3dlcnMiOmZhbHNlLCJ2b3RpbmdMb2NrZWQiOmZhbHNlfV0="/>
</p:tagLst>
</file>

<file path=ppt/tags/tag13.xml><?xml version="1.0" encoding="utf-8"?>
<p:tagLst xmlns:a="http://schemas.openxmlformats.org/drawingml/2006/main" xmlns:r="http://schemas.openxmlformats.org/officeDocument/2006/relationships" xmlns:p="http://schemas.openxmlformats.org/presentationml/2006/main">
  <p:tag name="SLIDO_ELEMENT" val="logo"/>
</p:tagLst>
</file>

<file path=ppt/tags/tag1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WordCloud"/>
</p:tagLst>
</file>

<file path=ppt/tags/tag15.xml><?xml version="1.0" encoding="utf-8"?>
<p:tagLst xmlns:a="http://schemas.openxmlformats.org/drawingml/2006/main" xmlns:r="http://schemas.openxmlformats.org/officeDocument/2006/relationships" xmlns:p="http://schemas.openxmlformats.org/presentationml/2006/main">
  <p:tag name="SLIDO_ELEMENT" val="title"/>
</p:tagLst>
</file>

<file path=ppt/tags/tag16.xml><?xml version="1.0" encoding="utf-8"?>
<p:tagLst xmlns:a="http://schemas.openxmlformats.org/drawingml/2006/main" xmlns:r="http://schemas.openxmlformats.org/officeDocument/2006/relationships" xmlns:p="http://schemas.openxmlformats.org/presentationml/2006/main">
  <p:tag name="SLIDO_ELEMENT" val="footer"/>
</p:tagLst>
</file>

<file path=ppt/tags/tag17.xml><?xml version="1.0" encoding="utf-8"?>
<p:tagLst xmlns:a="http://schemas.openxmlformats.org/drawingml/2006/main" xmlns:r="http://schemas.openxmlformats.org/officeDocument/2006/relationships" xmlns:p="http://schemas.openxmlformats.org/presentationml/2006/main">
  <p:tag name="SLIDO_METADATA" val="eyJUaW1lc3RhbXAiOjE2NTIxMDM1Nzh9"/>
  <p:tag name="SLIDO_TYPE" val="SlidoPoll"/>
  <p:tag name="SLIDO_POLL_UUID" val="56fa7eba-5594-4eed-9518-98ecc93bebcb"/>
  <p:tag name="SLIDO_TIMELINE" val="W3sicG9sbFF1ZXN0aW9uVXVpZCI6Ijg5ODlkY2Y5LTVlZDEtNDBmMS1hZTc0LWY4YTc3ODQ0NTA3MCIsInNob3dSZXN1bHRzIjp0cnVlLCJzaG93Q29ycmVjdEFuc3dlcnMiOmZhbHNlLCJ2b3RpbmdMb2NrZWQiOmZhbHNlfV0="/>
</p:tagLst>
</file>

<file path=ppt/tags/tag18.xml><?xml version="1.0" encoding="utf-8"?>
<p:tagLst xmlns:a="http://schemas.openxmlformats.org/drawingml/2006/main" xmlns:r="http://schemas.openxmlformats.org/officeDocument/2006/relationships" xmlns:p="http://schemas.openxmlformats.org/presentationml/2006/main">
  <p:tag name="SLIDO_ELEMENT" val="logo"/>
</p:tagLst>
</file>

<file path=ppt/tags/tag19.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WordCloud"/>
</p:tagLst>
</file>

<file path=ppt/tags/tag2.xml><?xml version="1.0" encoding="utf-8"?>
<p:tagLst xmlns:a="http://schemas.openxmlformats.org/drawingml/2006/main" xmlns:r="http://schemas.openxmlformats.org/officeDocument/2006/relationships" xmlns:p="http://schemas.openxmlformats.org/presentationml/2006/main">
  <p:tag name="SLIDO_METADATA" val="eyJUaW1lc3RhbXAiOjE2NTIxMTA4MDJ9"/>
  <p:tag name="SLIDO_TYPE" val="SlidoJoining"/>
</p:tagLst>
</file>

<file path=ppt/tags/tag20.xml><?xml version="1.0" encoding="utf-8"?>
<p:tagLst xmlns:a="http://schemas.openxmlformats.org/drawingml/2006/main" xmlns:r="http://schemas.openxmlformats.org/officeDocument/2006/relationships" xmlns:p="http://schemas.openxmlformats.org/presentationml/2006/main">
  <p:tag name="SLIDO_ELEMENT" val="title"/>
</p:tagLst>
</file>

<file path=ppt/tags/tag21.xml><?xml version="1.0" encoding="utf-8"?>
<p:tagLst xmlns:a="http://schemas.openxmlformats.org/drawingml/2006/main" xmlns:r="http://schemas.openxmlformats.org/officeDocument/2006/relationships" xmlns:p="http://schemas.openxmlformats.org/presentationml/2006/main">
  <p:tag name="SLIDO_ELEMENT" val="footer"/>
</p:tagLst>
</file>

<file path=ppt/tags/tag22.xml><?xml version="1.0" encoding="utf-8"?>
<p:tagLst xmlns:a="http://schemas.openxmlformats.org/drawingml/2006/main" xmlns:r="http://schemas.openxmlformats.org/officeDocument/2006/relationships" xmlns:p="http://schemas.openxmlformats.org/presentationml/2006/main">
  <p:tag name="SLIDO_METADATA" val="eyJUaW1lc3RhbXAiOjE2NTIxMTcwMDd9"/>
  <p:tag name="SLIDO_TYPE" val="SlidoQA"/>
</p:tagLst>
</file>

<file path=ppt/tags/tag23.xml><?xml version="1.0" encoding="utf-8"?>
<p:tagLst xmlns:a="http://schemas.openxmlformats.org/drawingml/2006/main" xmlns:r="http://schemas.openxmlformats.org/officeDocument/2006/relationships" xmlns:p="http://schemas.openxmlformats.org/presentationml/2006/main">
  <p:tag name="SLIDO_ELEMENT" val="logo"/>
</p:tagLst>
</file>

<file path=ppt/tags/tag2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QA"/>
</p:tagLst>
</file>

<file path=ppt/tags/tag25.xml><?xml version="1.0" encoding="utf-8"?>
<p:tagLst xmlns:a="http://schemas.openxmlformats.org/drawingml/2006/main" xmlns:r="http://schemas.openxmlformats.org/officeDocument/2006/relationships" xmlns:p="http://schemas.openxmlformats.org/presentationml/2006/main">
  <p:tag name="SLIDO_ELEMENT" val="title"/>
</p:tagLst>
</file>

<file path=ppt/tags/tag26.xml><?xml version="1.0" encoding="utf-8"?>
<p:tagLst xmlns:a="http://schemas.openxmlformats.org/drawingml/2006/main" xmlns:r="http://schemas.openxmlformats.org/officeDocument/2006/relationships" xmlns:p="http://schemas.openxmlformats.org/presentationml/2006/main">
  <p:tag name="SLIDO_ELEMENT" val="footer"/>
</p:tagLst>
</file>

<file path=ppt/tags/tag3.xml><?xml version="1.0" encoding="utf-8"?>
<p:tagLst xmlns:a="http://schemas.openxmlformats.org/drawingml/2006/main" xmlns:r="http://schemas.openxmlformats.org/officeDocument/2006/relationships" xmlns:p="http://schemas.openxmlformats.org/presentationml/2006/main">
  <p:tag name="SLIDO_ELEMENT" val="logo"/>
</p:tagLst>
</file>

<file path=ppt/tags/tag4.xml><?xml version="1.0" encoding="utf-8"?>
<p:tagLst xmlns:a="http://schemas.openxmlformats.org/drawingml/2006/main" xmlns:r="http://schemas.openxmlformats.org/officeDocument/2006/relationships" xmlns:p="http://schemas.openxmlformats.org/presentationml/2006/main">
  <p:tag name="SLIDO_ELEMENT" val="interaction_image"/>
  <p:tag name="INTERACTION_TYPE" val="Join"/>
</p:tagLst>
</file>

<file path=ppt/tags/tag5.xml><?xml version="1.0" encoding="utf-8"?>
<p:tagLst xmlns:a="http://schemas.openxmlformats.org/drawingml/2006/main" xmlns:r="http://schemas.openxmlformats.org/officeDocument/2006/relationships" xmlns:p="http://schemas.openxmlformats.org/presentationml/2006/main">
  <p:tag name="SLIDO_ELEMENT" val="title"/>
</p:tagLst>
</file>

<file path=ppt/tags/tag6.xml><?xml version="1.0" encoding="utf-8"?>
<p:tagLst xmlns:a="http://schemas.openxmlformats.org/drawingml/2006/main" xmlns:r="http://schemas.openxmlformats.org/officeDocument/2006/relationships" xmlns:p="http://schemas.openxmlformats.org/presentationml/2006/main">
  <p:tag name="SLIDO_ELEMENT" val="footer"/>
</p:tagLst>
</file>

<file path=ppt/tags/tag7.xml><?xml version="1.0" encoding="utf-8"?>
<p:tagLst xmlns:a="http://schemas.openxmlformats.org/drawingml/2006/main" xmlns:r="http://schemas.openxmlformats.org/officeDocument/2006/relationships" xmlns:p="http://schemas.openxmlformats.org/presentationml/2006/main">
  <p:tag name="SLIDO_METADATA" val="eyJUaW1lc3RhbXAiOjE2NTIxMTA5MzB9"/>
  <p:tag name="SLIDO_TYPE" val="SlidoPoll"/>
  <p:tag name="SLIDO_POLL_UUID" val="0c9d1c43-1975-48e5-8b14-b4e93fe697ef"/>
  <p:tag name="SLIDO_TIMELINE" val="W3sicG9sbFF1ZXN0aW9uVXVpZCI6IjlkYTA5MWRhLWNjYmItNDY1Yy1hNjk3LTNjYmI2ZTUzYzhlYiIsInNob3dSZXN1bHRzIjp0cnVlLCJzaG93Q29ycmVjdEFuc3dlcnMiOmZhbHNlLCJ2b3RpbmdMb2NrZWQiOmZhbHNlfV0="/>
</p:tagLst>
</file>

<file path=ppt/tags/tag8.xml><?xml version="1.0" encoding="utf-8"?>
<p:tagLst xmlns:a="http://schemas.openxmlformats.org/drawingml/2006/main" xmlns:r="http://schemas.openxmlformats.org/officeDocument/2006/relationships" xmlns:p="http://schemas.openxmlformats.org/presentationml/2006/main">
  <p:tag name="SLIDO_ELEMENT" val="logo"/>
</p:tagLst>
</file>

<file path=ppt/tags/tag9.xml><?xml version="1.0" encoding="utf-8"?>
<p:tagLst xmlns:a="http://schemas.openxmlformats.org/drawingml/2006/main" xmlns:r="http://schemas.openxmlformats.org/officeDocument/2006/relationships" xmlns:p="http://schemas.openxmlformats.org/presentationml/2006/main">
  <p:tag name="SLIDO_ELEMENT" val="title"/>
</p:tagLst>
</file>

<file path=ppt/theme/theme1.xml><?xml version="1.0" encoding="utf-8"?>
<a:theme xmlns:a="http://schemas.openxmlformats.org/drawingml/2006/main" name="sph-powerpoint-v4">
  <a:themeElements>
    <a:clrScheme name="SPH_ColorPalette_2">
      <a:dk1>
        <a:srgbClr val="000000"/>
      </a:dk1>
      <a:lt1>
        <a:srgbClr val="FFFFFF"/>
      </a:lt1>
      <a:dk2>
        <a:srgbClr val="7A0019"/>
      </a:dk2>
      <a:lt2>
        <a:srgbClr val="FFCC3F"/>
      </a:lt2>
      <a:accent1>
        <a:srgbClr val="75787B"/>
      </a:accent1>
      <a:accent2>
        <a:srgbClr val="D0D0CE"/>
      </a:accent2>
      <a:accent3>
        <a:srgbClr val="236192"/>
      </a:accent3>
      <a:accent4>
        <a:srgbClr val="E04E39"/>
      </a:accent4>
      <a:accent5>
        <a:srgbClr val="006A52"/>
      </a:accent5>
      <a:accent6>
        <a:srgbClr val="D45D00"/>
      </a:accent6>
      <a:hlink>
        <a:srgbClr val="5BC2FF"/>
      </a:hlink>
      <a:folHlink>
        <a:srgbClr val="A4D65E"/>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sph-powerpoint-v4.potx</Template>
  <TotalTime>1024</TotalTime>
  <Words>1712</Words>
  <Application>Microsoft Office PowerPoint</Application>
  <PresentationFormat>On-screen Show (4:3)</PresentationFormat>
  <Paragraphs>106</Paragraphs>
  <Slides>17</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Lucida Grande</vt:lpstr>
      <vt:lpstr>Trebuchet MS</vt:lpstr>
      <vt:lpstr>sph-powerpoint-v4</vt:lpstr>
      <vt:lpstr>Supporting CHWs through peer-support programming</vt:lpstr>
      <vt:lpstr>PowerPoint Presentation</vt:lpstr>
      <vt:lpstr>PowerPoint Presentation</vt:lpstr>
      <vt:lpstr>PowerPoint Presentation</vt:lpstr>
      <vt:lpstr>Introduction</vt:lpstr>
      <vt:lpstr>Methodology</vt:lpstr>
      <vt:lpstr>Results: Intervention Initiation</vt:lpstr>
      <vt:lpstr>Results: Impact of CHW Organization Culture​</vt:lpstr>
      <vt:lpstr>Results: HANS KAI Meeting Details</vt:lpstr>
      <vt:lpstr>Results: HANS KAI Meeting Topics​ </vt:lpstr>
      <vt:lpstr>Results: Intervention Incentives​ </vt:lpstr>
      <vt:lpstr>Key Implications and Takeaways</vt:lpstr>
      <vt:lpstr>PowerPoint Presentation</vt:lpstr>
      <vt:lpstr>References </vt:lpstr>
      <vt:lpstr>References Continued</vt:lpstr>
      <vt:lpstr>Questions &amp; Discussion</vt:lpstr>
      <vt:lpstr>PowerPoint Presentation</vt:lpstr>
    </vt:vector>
  </TitlesOfParts>
  <Company>Capsule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Emma Rotilie</dc:creator>
  <cp:lastModifiedBy>Chelsey Kirkland</cp:lastModifiedBy>
  <cp:revision>118</cp:revision>
  <dcterms:created xsi:type="dcterms:W3CDTF">2016-11-04T16:45:12Z</dcterms:created>
  <dcterms:modified xsi:type="dcterms:W3CDTF">2022-05-09T17:52:14Z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lidoAppVersion">
    <vt:lpwstr>1.2.3.2819</vt:lpwstr>
  </property>
</Properties>
</file>